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7" r:id="rId2"/>
    <p:sldId id="266" r:id="rId3"/>
    <p:sldId id="312" r:id="rId4"/>
    <p:sldId id="311" r:id="rId5"/>
    <p:sldId id="313" r:id="rId6"/>
    <p:sldId id="315" r:id="rId7"/>
    <p:sldId id="314" r:id="rId8"/>
    <p:sldId id="316" r:id="rId9"/>
    <p:sldId id="307" r:id="rId10"/>
    <p:sldId id="318" r:id="rId11"/>
    <p:sldId id="272" r:id="rId12"/>
    <p:sldId id="273" r:id="rId13"/>
    <p:sldId id="317" r:id="rId14"/>
    <p:sldId id="319" r:id="rId15"/>
    <p:sldId id="308" r:id="rId16"/>
    <p:sldId id="320" r:id="rId17"/>
    <p:sldId id="321" r:id="rId18"/>
    <p:sldId id="282" r:id="rId19"/>
    <p:sldId id="286" r:id="rId20"/>
    <p:sldId id="300" r:id="rId21"/>
    <p:sldId id="304" r:id="rId22"/>
    <p:sldId id="305" r:id="rId23"/>
    <p:sldId id="306" r:id="rId24"/>
    <p:sldId id="289" r:id="rId25"/>
    <p:sldId id="293" r:id="rId26"/>
    <p:sldId id="309" r:id="rId27"/>
    <p:sldId id="302" r:id="rId28"/>
    <p:sldId id="31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9141FA-888B-47CD-8AB3-685562AE4C4C}" v="3" dt="2023-12-21T08:23:49.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25" autoAdjust="0"/>
  </p:normalViewPr>
  <p:slideViewPr>
    <p:cSldViewPr snapToGrid="0" showGuides="1">
      <p:cViewPr varScale="1">
        <p:scale>
          <a:sx n="77" d="100"/>
          <a:sy n="77" d="100"/>
        </p:scale>
        <p:origin x="912" y="62"/>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eha Khan" userId="ddea605e14e227be" providerId="LiveId" clId="{809141FA-888B-47CD-8AB3-685562AE4C4C}"/>
    <pc:docChg chg="undo custSel modSld sldOrd">
      <pc:chgData name="Reeha Khan" userId="ddea605e14e227be" providerId="LiveId" clId="{809141FA-888B-47CD-8AB3-685562AE4C4C}" dt="2023-12-21T08:32:03.726" v="841" actId="207"/>
      <pc:docMkLst>
        <pc:docMk/>
      </pc:docMkLst>
      <pc:sldChg chg="modSp mod">
        <pc:chgData name="Reeha Khan" userId="ddea605e14e227be" providerId="LiveId" clId="{809141FA-888B-47CD-8AB3-685562AE4C4C}" dt="2023-12-21T08:04:26.660" v="797" actId="14100"/>
        <pc:sldMkLst>
          <pc:docMk/>
          <pc:sldMk cId="1495496538" sldId="257"/>
        </pc:sldMkLst>
        <pc:spChg chg="mod">
          <ac:chgData name="Reeha Khan" userId="ddea605e14e227be" providerId="LiveId" clId="{809141FA-888B-47CD-8AB3-685562AE4C4C}" dt="2023-12-21T08:04:26.660" v="797" actId="14100"/>
          <ac:spMkLst>
            <pc:docMk/>
            <pc:sldMk cId="1495496538" sldId="257"/>
            <ac:spMk id="3" creationId="{3D71C9CD-CAE8-4AC8-936D-333769D479E5}"/>
          </ac:spMkLst>
        </pc:spChg>
        <pc:spChg chg="mod">
          <ac:chgData name="Reeha Khan" userId="ddea605e14e227be" providerId="LiveId" clId="{809141FA-888B-47CD-8AB3-685562AE4C4C}" dt="2023-12-21T08:03:14.564" v="788" actId="1076"/>
          <ac:spMkLst>
            <pc:docMk/>
            <pc:sldMk cId="1495496538" sldId="257"/>
            <ac:spMk id="4" creationId="{C6D24F99-E026-485A-96CD-AEC98137262A}"/>
          </ac:spMkLst>
        </pc:spChg>
        <pc:spChg chg="mod">
          <ac:chgData name="Reeha Khan" userId="ddea605e14e227be" providerId="LiveId" clId="{809141FA-888B-47CD-8AB3-685562AE4C4C}" dt="2023-12-21T08:04:10.054" v="795" actId="2711"/>
          <ac:spMkLst>
            <pc:docMk/>
            <pc:sldMk cId="1495496538" sldId="257"/>
            <ac:spMk id="7" creationId="{03904442-5D90-2413-BE8A-60A6A9F779C9}"/>
          </ac:spMkLst>
        </pc:spChg>
        <pc:cxnChg chg="mod">
          <ac:chgData name="Reeha Khan" userId="ddea605e14e227be" providerId="LiveId" clId="{809141FA-888B-47CD-8AB3-685562AE4C4C}" dt="2023-12-21T08:03:18.591" v="789" actId="1076"/>
          <ac:cxnSpMkLst>
            <pc:docMk/>
            <pc:sldMk cId="1495496538" sldId="257"/>
            <ac:cxnSpMk id="5" creationId="{73D5F66E-72AF-8E77-7244-BBF2397CA4D0}"/>
          </ac:cxnSpMkLst>
        </pc:cxnChg>
      </pc:sldChg>
      <pc:sldChg chg="modSp mod">
        <pc:chgData name="Reeha Khan" userId="ddea605e14e227be" providerId="LiveId" clId="{809141FA-888B-47CD-8AB3-685562AE4C4C}" dt="2023-12-21T08:08:55.693" v="798" actId="1076"/>
        <pc:sldMkLst>
          <pc:docMk/>
          <pc:sldMk cId="1300311978" sldId="266"/>
        </pc:sldMkLst>
        <pc:spChg chg="mod">
          <ac:chgData name="Reeha Khan" userId="ddea605e14e227be" providerId="LiveId" clId="{809141FA-888B-47CD-8AB3-685562AE4C4C}" dt="2023-12-21T08:08:55.693" v="798" actId="1076"/>
          <ac:spMkLst>
            <pc:docMk/>
            <pc:sldMk cId="1300311978" sldId="266"/>
            <ac:spMk id="6" creationId="{DE253D32-8B7B-47D0-BB63-402C3DB9B549}"/>
          </ac:spMkLst>
        </pc:spChg>
      </pc:sldChg>
      <pc:sldChg chg="modSp mod">
        <pc:chgData name="Reeha Khan" userId="ddea605e14e227be" providerId="LiveId" clId="{809141FA-888B-47CD-8AB3-685562AE4C4C}" dt="2023-12-21T07:52:54.662" v="669" actId="20577"/>
        <pc:sldMkLst>
          <pc:docMk/>
          <pc:sldMk cId="196070355" sldId="282"/>
        </pc:sldMkLst>
        <pc:spChg chg="mod">
          <ac:chgData name="Reeha Khan" userId="ddea605e14e227be" providerId="LiveId" clId="{809141FA-888B-47CD-8AB3-685562AE4C4C}" dt="2023-12-21T07:52:54.662" v="669" actId="20577"/>
          <ac:spMkLst>
            <pc:docMk/>
            <pc:sldMk cId="196070355" sldId="282"/>
            <ac:spMk id="2" creationId="{1A58EF0B-6419-F10D-B7A7-84723B30B93C}"/>
          </ac:spMkLst>
        </pc:spChg>
      </pc:sldChg>
      <pc:sldChg chg="modSp mod ord">
        <pc:chgData name="Reeha Khan" userId="ddea605e14e227be" providerId="LiveId" clId="{809141FA-888B-47CD-8AB3-685562AE4C4C}" dt="2023-12-21T08:32:03.726" v="841" actId="207"/>
        <pc:sldMkLst>
          <pc:docMk/>
          <pc:sldMk cId="1154969311" sldId="286"/>
        </pc:sldMkLst>
        <pc:spChg chg="mod">
          <ac:chgData name="Reeha Khan" userId="ddea605e14e227be" providerId="LiveId" clId="{809141FA-888B-47CD-8AB3-685562AE4C4C}" dt="2023-12-21T08:32:03.726" v="841" actId="207"/>
          <ac:spMkLst>
            <pc:docMk/>
            <pc:sldMk cId="1154969311" sldId="286"/>
            <ac:spMk id="11" creationId="{2B253683-524F-46CF-BFCD-BFF6A7A920A7}"/>
          </ac:spMkLst>
        </pc:spChg>
      </pc:sldChg>
      <pc:sldChg chg="modSp mod">
        <pc:chgData name="Reeha Khan" userId="ddea605e14e227be" providerId="LiveId" clId="{809141FA-888B-47CD-8AB3-685562AE4C4C}" dt="2023-12-21T08:21:36.036" v="814" actId="1076"/>
        <pc:sldMkLst>
          <pc:docMk/>
          <pc:sldMk cId="3149670743" sldId="289"/>
        </pc:sldMkLst>
        <pc:spChg chg="mod">
          <ac:chgData name="Reeha Khan" userId="ddea605e14e227be" providerId="LiveId" clId="{809141FA-888B-47CD-8AB3-685562AE4C4C}" dt="2023-12-21T08:21:36.036" v="814" actId="1076"/>
          <ac:spMkLst>
            <pc:docMk/>
            <pc:sldMk cId="3149670743" sldId="289"/>
            <ac:spMk id="4" creationId="{5A5B8BAA-0824-D77E-9DC1-F8DAFB1E2E0C}"/>
          </ac:spMkLst>
        </pc:spChg>
        <pc:spChg chg="mod">
          <ac:chgData name="Reeha Khan" userId="ddea605e14e227be" providerId="LiveId" clId="{809141FA-888B-47CD-8AB3-685562AE4C4C}" dt="2023-12-21T08:21:08.855" v="813" actId="20577"/>
          <ac:spMkLst>
            <pc:docMk/>
            <pc:sldMk cId="3149670743" sldId="289"/>
            <ac:spMk id="7" creationId="{E95F3A7F-8964-C013-0C7B-704ADD9D89CC}"/>
          </ac:spMkLst>
        </pc:spChg>
        <pc:picChg chg="mod">
          <ac:chgData name="Reeha Khan" userId="ddea605e14e227be" providerId="LiveId" clId="{809141FA-888B-47CD-8AB3-685562AE4C4C}" dt="2023-12-21T07:53:39.215" v="670" actId="14100"/>
          <ac:picMkLst>
            <pc:docMk/>
            <pc:sldMk cId="3149670743" sldId="289"/>
            <ac:picMk id="13" creationId="{C56F6876-F532-4396-8FC3-BEB43E626529}"/>
          </ac:picMkLst>
        </pc:picChg>
      </pc:sldChg>
      <pc:sldChg chg="addSp modSp mod">
        <pc:chgData name="Reeha Khan" userId="ddea605e14e227be" providerId="LiveId" clId="{809141FA-888B-47CD-8AB3-685562AE4C4C}" dt="2023-12-21T08:01:00.212" v="771" actId="1076"/>
        <pc:sldMkLst>
          <pc:docMk/>
          <pc:sldMk cId="2900026269" sldId="300"/>
        </pc:sldMkLst>
        <pc:spChg chg="add mod ord">
          <ac:chgData name="Reeha Khan" userId="ddea605e14e227be" providerId="LiveId" clId="{809141FA-888B-47CD-8AB3-685562AE4C4C}" dt="2023-12-21T08:00:19.633" v="767" actId="171"/>
          <ac:spMkLst>
            <pc:docMk/>
            <pc:sldMk cId="2900026269" sldId="300"/>
            <ac:spMk id="2" creationId="{511B5DE2-CAE7-55BF-FEC7-09593829C59E}"/>
          </ac:spMkLst>
        </pc:spChg>
        <pc:spChg chg="mod">
          <ac:chgData name="Reeha Khan" userId="ddea605e14e227be" providerId="LiveId" clId="{809141FA-888B-47CD-8AB3-685562AE4C4C}" dt="2023-12-21T05:34:41.036" v="54" actId="6549"/>
          <ac:spMkLst>
            <pc:docMk/>
            <pc:sldMk cId="2900026269" sldId="300"/>
            <ac:spMk id="16" creationId="{2C00B059-8249-401E-BECD-DC838B36F9FB}"/>
          </ac:spMkLst>
        </pc:spChg>
        <pc:spChg chg="mod">
          <ac:chgData name="Reeha Khan" userId="ddea605e14e227be" providerId="LiveId" clId="{809141FA-888B-47CD-8AB3-685562AE4C4C}" dt="2023-12-21T08:01:00.212" v="771" actId="1076"/>
          <ac:spMkLst>
            <pc:docMk/>
            <pc:sldMk cId="2900026269" sldId="300"/>
            <ac:spMk id="18" creationId="{ED42596E-DB09-43F7-A053-18CEB2DDE639}"/>
          </ac:spMkLst>
        </pc:spChg>
      </pc:sldChg>
      <pc:sldChg chg="addSp modSp mod">
        <pc:chgData name="Reeha Khan" userId="ddea605e14e227be" providerId="LiveId" clId="{809141FA-888B-47CD-8AB3-685562AE4C4C}" dt="2023-12-21T08:01:20.312" v="775" actId="27636"/>
        <pc:sldMkLst>
          <pc:docMk/>
          <pc:sldMk cId="2709858956" sldId="304"/>
        </pc:sldMkLst>
        <pc:spChg chg="mod">
          <ac:chgData name="Reeha Khan" userId="ddea605e14e227be" providerId="LiveId" clId="{809141FA-888B-47CD-8AB3-685562AE4C4C}" dt="2023-12-21T05:30:09.761" v="45" actId="20577"/>
          <ac:spMkLst>
            <pc:docMk/>
            <pc:sldMk cId="2709858956" sldId="304"/>
            <ac:spMk id="2" creationId="{6CA2E181-B76D-2D00-E360-DD7A55542934}"/>
          </ac:spMkLst>
        </pc:spChg>
        <pc:spChg chg="add mod ord">
          <ac:chgData name="Reeha Khan" userId="ddea605e14e227be" providerId="LiveId" clId="{809141FA-888B-47CD-8AB3-685562AE4C4C}" dt="2023-12-21T07:59:58.834" v="764" actId="14100"/>
          <ac:spMkLst>
            <pc:docMk/>
            <pc:sldMk cId="2709858956" sldId="304"/>
            <ac:spMk id="4" creationId="{F9693C1B-0FBE-30EA-C624-665E36428348}"/>
          </ac:spMkLst>
        </pc:spChg>
        <pc:spChg chg="mod">
          <ac:chgData name="Reeha Khan" userId="ddea605e14e227be" providerId="LiveId" clId="{809141FA-888B-47CD-8AB3-685562AE4C4C}" dt="2023-12-21T08:01:20.312" v="775" actId="27636"/>
          <ac:spMkLst>
            <pc:docMk/>
            <pc:sldMk cId="2709858956" sldId="304"/>
            <ac:spMk id="5" creationId="{46BB13F6-7837-6E0C-B5AB-7EC9F7A9BFD2}"/>
          </ac:spMkLst>
        </pc:spChg>
      </pc:sldChg>
      <pc:sldChg chg="addSp modSp mod">
        <pc:chgData name="Reeha Khan" userId="ddea605e14e227be" providerId="LiveId" clId="{809141FA-888B-47CD-8AB3-685562AE4C4C}" dt="2023-12-21T08:02:18.126" v="787" actId="1035"/>
        <pc:sldMkLst>
          <pc:docMk/>
          <pc:sldMk cId="3684606748" sldId="305"/>
        </pc:sldMkLst>
        <pc:spChg chg="add mod ord">
          <ac:chgData name="Reeha Khan" userId="ddea605e14e227be" providerId="LiveId" clId="{809141FA-888B-47CD-8AB3-685562AE4C4C}" dt="2023-12-21T08:02:18.126" v="787" actId="1035"/>
          <ac:spMkLst>
            <pc:docMk/>
            <pc:sldMk cId="3684606748" sldId="305"/>
            <ac:spMk id="2" creationId="{A641E333-ECAE-47E1-74C5-18C3D6796615}"/>
          </ac:spMkLst>
        </pc:spChg>
        <pc:spChg chg="mod">
          <ac:chgData name="Reeha Khan" userId="ddea605e14e227be" providerId="LiveId" clId="{809141FA-888B-47CD-8AB3-685562AE4C4C}" dt="2023-12-21T08:02:06.105" v="777" actId="403"/>
          <ac:spMkLst>
            <pc:docMk/>
            <pc:sldMk cId="3684606748" sldId="305"/>
            <ac:spMk id="20" creationId="{CE84047A-F017-1965-F1DB-828505AAF293}"/>
          </ac:spMkLst>
        </pc:spChg>
      </pc:sldChg>
      <pc:sldChg chg="addSp delSp modSp mod modClrScheme chgLayout">
        <pc:chgData name="Reeha Khan" userId="ddea605e14e227be" providerId="LiveId" clId="{809141FA-888B-47CD-8AB3-685562AE4C4C}" dt="2023-12-21T08:24:58.214" v="839" actId="14100"/>
        <pc:sldMkLst>
          <pc:docMk/>
          <pc:sldMk cId="579588929" sldId="306"/>
        </pc:sldMkLst>
        <pc:spChg chg="add del mod">
          <ac:chgData name="Reeha Khan" userId="ddea605e14e227be" providerId="LiveId" clId="{809141FA-888B-47CD-8AB3-685562AE4C4C}" dt="2023-12-21T05:40:10.237" v="65" actId="26606"/>
          <ac:spMkLst>
            <pc:docMk/>
            <pc:sldMk cId="579588929" sldId="306"/>
            <ac:spMk id="3" creationId="{2EB86A5E-E54A-57C8-4D09-ABA99433ECFA}"/>
          </ac:spMkLst>
        </pc:spChg>
        <pc:spChg chg="mod">
          <ac:chgData name="Reeha Khan" userId="ddea605e14e227be" providerId="LiveId" clId="{809141FA-888B-47CD-8AB3-685562AE4C4C}" dt="2023-12-21T05:40:10.237" v="65" actId="26606"/>
          <ac:spMkLst>
            <pc:docMk/>
            <pc:sldMk cId="579588929" sldId="306"/>
            <ac:spMk id="4" creationId="{761E36F6-EA8F-1A27-468F-714110E5281B}"/>
          </ac:spMkLst>
        </pc:spChg>
        <pc:spChg chg="add mod ord">
          <ac:chgData name="Reeha Khan" userId="ddea605e14e227be" providerId="LiveId" clId="{809141FA-888B-47CD-8AB3-685562AE4C4C}" dt="2023-12-21T08:24:58.214" v="839" actId="14100"/>
          <ac:spMkLst>
            <pc:docMk/>
            <pc:sldMk cId="579588929" sldId="306"/>
            <ac:spMk id="6" creationId="{5A0DB5AD-AB32-FDAF-241C-E2CF00F7A136}"/>
          </ac:spMkLst>
        </pc:spChg>
        <pc:spChg chg="mod">
          <ac:chgData name="Reeha Khan" userId="ddea605e14e227be" providerId="LiveId" clId="{809141FA-888B-47CD-8AB3-685562AE4C4C}" dt="2023-12-21T08:24:37.157" v="836" actId="1076"/>
          <ac:spMkLst>
            <pc:docMk/>
            <pc:sldMk cId="579588929" sldId="306"/>
            <ac:spMk id="17" creationId="{126DAB31-A5F4-FAFA-04DF-81E1C44B85F5}"/>
          </ac:spMkLst>
        </pc:spChg>
        <pc:spChg chg="mod">
          <ac:chgData name="Reeha Khan" userId="ddea605e14e227be" providerId="LiveId" clId="{809141FA-888B-47CD-8AB3-685562AE4C4C}" dt="2023-12-21T08:24:42.560" v="838" actId="403"/>
          <ac:spMkLst>
            <pc:docMk/>
            <pc:sldMk cId="579588929" sldId="306"/>
            <ac:spMk id="18" creationId="{0FCF6C3D-1832-FB28-D9C8-12A92D856AD7}"/>
          </ac:spMkLst>
        </pc:spChg>
        <pc:picChg chg="add mod ord">
          <ac:chgData name="Reeha Khan" userId="ddea605e14e227be" providerId="LiveId" clId="{809141FA-888B-47CD-8AB3-685562AE4C4C}" dt="2023-12-21T05:40:17.497" v="67" actId="14100"/>
          <ac:picMkLst>
            <pc:docMk/>
            <pc:sldMk cId="579588929" sldId="306"/>
            <ac:picMk id="5" creationId="{684FA115-E59A-EE67-8852-797B2BF0C0D9}"/>
          </ac:picMkLst>
        </pc:picChg>
        <pc:picChg chg="del">
          <ac:chgData name="Reeha Khan" userId="ddea605e14e227be" providerId="LiveId" clId="{809141FA-888B-47CD-8AB3-685562AE4C4C}" dt="2023-12-21T05:40:01.382" v="63" actId="478"/>
          <ac:picMkLst>
            <pc:docMk/>
            <pc:sldMk cId="579588929" sldId="306"/>
            <ac:picMk id="14" creationId="{E2C763E4-BB21-2049-56E2-0F13BBF9E4C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9F03D-30A5-4FD6-B89D-F76595B103A8}" type="doc">
      <dgm:prSet loTypeId="urn:microsoft.com/office/officeart/2005/8/layout/chevron1" loCatId="process" qsTypeId="urn:microsoft.com/office/officeart/2005/8/quickstyle/simple2" qsCatId="simple" csTypeId="urn:microsoft.com/office/officeart/2005/8/colors/colorful4" csCatId="colorful" phldr="1"/>
      <dgm:spPr/>
      <dgm:t>
        <a:bodyPr/>
        <a:lstStyle/>
        <a:p>
          <a:endParaRPr lang="en-PK"/>
        </a:p>
      </dgm:t>
    </dgm:pt>
    <dgm:pt modelId="{1F3EED41-8390-4F4C-A816-25FB04FCE21B}">
      <dgm:prSet phldrT="[Text]" custT="1"/>
      <dgm:spPr/>
      <dgm:t>
        <a:bodyPr/>
        <a:lstStyle/>
        <a:p>
          <a:r>
            <a:rPr lang="en-US" sz="1800" dirty="0">
              <a:latin typeface="Times New Roman" panose="02020603050405020304" pitchFamily="18" charset="0"/>
              <a:cs typeface="Times New Roman" panose="02020603050405020304" pitchFamily="18" charset="0"/>
            </a:rPr>
            <a:t>Choose of the Schema </a:t>
          </a:r>
          <a:endParaRPr lang="en-PK" sz="1800" dirty="0">
            <a:latin typeface="Times New Roman" panose="02020603050405020304" pitchFamily="18" charset="0"/>
            <a:cs typeface="Times New Roman" panose="02020603050405020304" pitchFamily="18" charset="0"/>
          </a:endParaRPr>
        </a:p>
      </dgm:t>
    </dgm:pt>
    <dgm:pt modelId="{D52AB0C9-0B79-4228-AE09-2346A16DE8AC}" type="parTrans" cxnId="{3D20DE96-D1A2-4688-BA83-34D1A8AA7C69}">
      <dgm:prSet/>
      <dgm:spPr/>
      <dgm:t>
        <a:bodyPr/>
        <a:lstStyle/>
        <a:p>
          <a:endParaRPr lang="en-PK"/>
        </a:p>
      </dgm:t>
    </dgm:pt>
    <dgm:pt modelId="{4B3B6017-8B30-4DC0-8895-8FB813B7245B}" type="sibTrans" cxnId="{3D20DE96-D1A2-4688-BA83-34D1A8AA7C69}">
      <dgm:prSet/>
      <dgm:spPr/>
      <dgm:t>
        <a:bodyPr/>
        <a:lstStyle/>
        <a:p>
          <a:endParaRPr lang="en-PK"/>
        </a:p>
      </dgm:t>
    </dgm:pt>
    <dgm:pt modelId="{C2B1C63C-9B28-41F4-B25D-5DF5E95D6EAD}">
      <dgm:prSet phldrT="[Text]" custT="1"/>
      <dgm:spPr/>
      <dgm:t>
        <a:bodyPr/>
        <a:lstStyle/>
        <a:p>
          <a:r>
            <a:rPr lang="en-US" sz="1800" dirty="0">
              <a:latin typeface="Times New Roman" panose="02020603050405020304" pitchFamily="18" charset="0"/>
              <a:cs typeface="Times New Roman" panose="02020603050405020304" pitchFamily="18" charset="0"/>
            </a:rPr>
            <a:t>Select Data &amp; Regions table  </a:t>
          </a:r>
          <a:endParaRPr lang="en-PK" sz="1800" dirty="0">
            <a:latin typeface="Times New Roman" panose="02020603050405020304" pitchFamily="18" charset="0"/>
            <a:cs typeface="Times New Roman" panose="02020603050405020304" pitchFamily="18" charset="0"/>
          </a:endParaRPr>
        </a:p>
      </dgm:t>
    </dgm:pt>
    <dgm:pt modelId="{50117D1D-3916-480D-BD93-2F420A78FBF6}" type="parTrans" cxnId="{4002B8B3-326B-4F85-AC06-446AB609422F}">
      <dgm:prSet/>
      <dgm:spPr/>
      <dgm:t>
        <a:bodyPr/>
        <a:lstStyle/>
        <a:p>
          <a:endParaRPr lang="en-PK"/>
        </a:p>
      </dgm:t>
    </dgm:pt>
    <dgm:pt modelId="{10D24918-9948-43C9-BD20-0DC128B17580}" type="sibTrans" cxnId="{4002B8B3-326B-4F85-AC06-446AB609422F}">
      <dgm:prSet/>
      <dgm:spPr/>
      <dgm:t>
        <a:bodyPr/>
        <a:lstStyle/>
        <a:p>
          <a:endParaRPr lang="en-PK"/>
        </a:p>
      </dgm:t>
    </dgm:pt>
    <dgm:pt modelId="{87F21CA5-42F0-4E0B-BED1-58B97356F476}">
      <dgm:prSet phldrT="[Text]" custT="1"/>
      <dgm:spPr/>
      <dgm:t>
        <a:bodyPr/>
        <a:lstStyle/>
        <a:p>
          <a:r>
            <a:rPr lang="en-US" sz="1800" dirty="0">
              <a:latin typeface="Times New Roman" panose="02020603050405020304" pitchFamily="18" charset="0"/>
              <a:cs typeface="Times New Roman" panose="02020603050405020304" pitchFamily="18" charset="0"/>
            </a:rPr>
            <a:t>Sales Data &amp; Customer Data </a:t>
          </a:r>
          <a:endParaRPr lang="en-PK" sz="1800" dirty="0">
            <a:latin typeface="Times New Roman" panose="02020603050405020304" pitchFamily="18" charset="0"/>
            <a:cs typeface="Times New Roman" panose="02020603050405020304" pitchFamily="18" charset="0"/>
          </a:endParaRPr>
        </a:p>
      </dgm:t>
    </dgm:pt>
    <dgm:pt modelId="{F05C892C-1929-44F7-A758-1F2093BE1418}" type="parTrans" cxnId="{9E94CD2A-56E9-48ED-AF18-86FA187B93F3}">
      <dgm:prSet/>
      <dgm:spPr/>
      <dgm:t>
        <a:bodyPr/>
        <a:lstStyle/>
        <a:p>
          <a:endParaRPr lang="en-PK"/>
        </a:p>
      </dgm:t>
    </dgm:pt>
    <dgm:pt modelId="{E0B54ECF-E36D-46B2-BF60-41E0899E44A1}" type="sibTrans" cxnId="{9E94CD2A-56E9-48ED-AF18-86FA187B93F3}">
      <dgm:prSet/>
      <dgm:spPr/>
      <dgm:t>
        <a:bodyPr/>
        <a:lstStyle/>
        <a:p>
          <a:endParaRPr lang="en-PK"/>
        </a:p>
      </dgm:t>
    </dgm:pt>
    <dgm:pt modelId="{39B6AB76-5877-492A-A541-E8CDFA1551FF}">
      <dgm:prSet phldrT="[Text]" custT="1"/>
      <dgm:spPr/>
      <dgm:t>
        <a:bodyPr/>
        <a:lstStyle/>
        <a:p>
          <a:r>
            <a:rPr lang="en-US" sz="1800" dirty="0">
              <a:latin typeface="Times New Roman" panose="02020603050405020304" pitchFamily="18" charset="0"/>
              <a:cs typeface="Times New Roman" panose="02020603050405020304" pitchFamily="18" charset="0"/>
            </a:rPr>
            <a:t>Sales Data Table &amp; Products Data Table </a:t>
          </a:r>
          <a:endParaRPr lang="en-PK" sz="1800" dirty="0">
            <a:latin typeface="Times New Roman" panose="02020603050405020304" pitchFamily="18" charset="0"/>
            <a:cs typeface="Times New Roman" panose="02020603050405020304" pitchFamily="18" charset="0"/>
          </a:endParaRPr>
        </a:p>
      </dgm:t>
    </dgm:pt>
    <dgm:pt modelId="{9F57910E-353E-4AA4-8CA8-CA1CCF6CEE97}" type="parTrans" cxnId="{BCB5B5D0-906F-451A-AEDC-4840CFB203D1}">
      <dgm:prSet/>
      <dgm:spPr/>
      <dgm:t>
        <a:bodyPr/>
        <a:lstStyle/>
        <a:p>
          <a:endParaRPr lang="en-PK"/>
        </a:p>
      </dgm:t>
    </dgm:pt>
    <dgm:pt modelId="{B84EE37A-4749-4003-9783-0F18171C52D7}" type="sibTrans" cxnId="{BCB5B5D0-906F-451A-AEDC-4840CFB203D1}">
      <dgm:prSet/>
      <dgm:spPr/>
      <dgm:t>
        <a:bodyPr/>
        <a:lstStyle/>
        <a:p>
          <a:endParaRPr lang="en-PK"/>
        </a:p>
      </dgm:t>
    </dgm:pt>
    <dgm:pt modelId="{DC50C548-0350-45CD-A147-B4B28FF3E6C8}">
      <dgm:prSet custT="1"/>
      <dgm:spPr/>
      <dgm:t>
        <a:bodyPr/>
        <a:lstStyle/>
        <a:p>
          <a:r>
            <a:rPr lang="en-US" sz="1800" dirty="0">
              <a:latin typeface="Times New Roman" panose="02020603050405020304" pitchFamily="18" charset="0"/>
              <a:cs typeface="Times New Roman" panose="02020603050405020304" pitchFamily="18" charset="0"/>
            </a:rPr>
            <a:t>Sales Data Table &amp; Date Table</a:t>
          </a:r>
          <a:endParaRPr lang="en-PK" sz="1800" dirty="0">
            <a:latin typeface="Times New Roman" panose="02020603050405020304" pitchFamily="18" charset="0"/>
            <a:cs typeface="Times New Roman" panose="02020603050405020304" pitchFamily="18" charset="0"/>
          </a:endParaRPr>
        </a:p>
      </dgm:t>
    </dgm:pt>
    <dgm:pt modelId="{6509A854-660E-44B2-B852-64FBDE3F34D9}" type="parTrans" cxnId="{B28AC6E5-24B4-48D7-B6CC-ACDA4BE65989}">
      <dgm:prSet/>
      <dgm:spPr/>
      <dgm:t>
        <a:bodyPr/>
        <a:lstStyle/>
        <a:p>
          <a:endParaRPr lang="en-PK"/>
        </a:p>
      </dgm:t>
    </dgm:pt>
    <dgm:pt modelId="{98A2C9F0-8441-4B76-9764-78BBBEAB5652}" type="sibTrans" cxnId="{B28AC6E5-24B4-48D7-B6CC-ACDA4BE65989}">
      <dgm:prSet/>
      <dgm:spPr/>
      <dgm:t>
        <a:bodyPr/>
        <a:lstStyle/>
        <a:p>
          <a:endParaRPr lang="en-PK"/>
        </a:p>
      </dgm:t>
    </dgm:pt>
    <dgm:pt modelId="{A6DAF7C2-B080-4DCC-88B0-0552E7563748}" type="pres">
      <dgm:prSet presAssocID="{CAE9F03D-30A5-4FD6-B89D-F76595B103A8}" presName="Name0" presStyleCnt="0">
        <dgm:presLayoutVars>
          <dgm:dir/>
          <dgm:animLvl val="lvl"/>
          <dgm:resizeHandles val="exact"/>
        </dgm:presLayoutVars>
      </dgm:prSet>
      <dgm:spPr/>
    </dgm:pt>
    <dgm:pt modelId="{9C73774B-0ED0-4DA3-867D-3934AE711CD4}" type="pres">
      <dgm:prSet presAssocID="{1F3EED41-8390-4F4C-A816-25FB04FCE21B}" presName="parTxOnly" presStyleLbl="node1" presStyleIdx="0" presStyleCnt="5">
        <dgm:presLayoutVars>
          <dgm:chMax val="0"/>
          <dgm:chPref val="0"/>
          <dgm:bulletEnabled val="1"/>
        </dgm:presLayoutVars>
      </dgm:prSet>
      <dgm:spPr/>
    </dgm:pt>
    <dgm:pt modelId="{E3C649B6-07B0-406A-BA4B-93980AC2219B}" type="pres">
      <dgm:prSet presAssocID="{4B3B6017-8B30-4DC0-8895-8FB813B7245B}" presName="parTxOnlySpace" presStyleCnt="0"/>
      <dgm:spPr/>
    </dgm:pt>
    <dgm:pt modelId="{95892FE6-669B-4EEB-83D8-12A9A6139424}" type="pres">
      <dgm:prSet presAssocID="{C2B1C63C-9B28-41F4-B25D-5DF5E95D6EAD}" presName="parTxOnly" presStyleLbl="node1" presStyleIdx="1" presStyleCnt="5">
        <dgm:presLayoutVars>
          <dgm:chMax val="0"/>
          <dgm:chPref val="0"/>
          <dgm:bulletEnabled val="1"/>
        </dgm:presLayoutVars>
      </dgm:prSet>
      <dgm:spPr/>
    </dgm:pt>
    <dgm:pt modelId="{A37E65D3-C71E-4FD3-AF69-0B86D6DE6741}" type="pres">
      <dgm:prSet presAssocID="{10D24918-9948-43C9-BD20-0DC128B17580}" presName="parTxOnlySpace" presStyleCnt="0"/>
      <dgm:spPr/>
    </dgm:pt>
    <dgm:pt modelId="{7679AC8D-C214-40F7-B6A3-4913D28F743E}" type="pres">
      <dgm:prSet presAssocID="{87F21CA5-42F0-4E0B-BED1-58B97356F476}" presName="parTxOnly" presStyleLbl="node1" presStyleIdx="2" presStyleCnt="5">
        <dgm:presLayoutVars>
          <dgm:chMax val="0"/>
          <dgm:chPref val="0"/>
          <dgm:bulletEnabled val="1"/>
        </dgm:presLayoutVars>
      </dgm:prSet>
      <dgm:spPr/>
    </dgm:pt>
    <dgm:pt modelId="{CC1EE2AD-9C73-4F75-B8F1-E7A8D5535C65}" type="pres">
      <dgm:prSet presAssocID="{E0B54ECF-E36D-46B2-BF60-41E0899E44A1}" presName="parTxOnlySpace" presStyleCnt="0"/>
      <dgm:spPr/>
    </dgm:pt>
    <dgm:pt modelId="{B2177C8F-A078-4AE3-9AB4-2DA1AF9A4FBA}" type="pres">
      <dgm:prSet presAssocID="{39B6AB76-5877-492A-A541-E8CDFA1551FF}" presName="parTxOnly" presStyleLbl="node1" presStyleIdx="3" presStyleCnt="5">
        <dgm:presLayoutVars>
          <dgm:chMax val="0"/>
          <dgm:chPref val="0"/>
          <dgm:bulletEnabled val="1"/>
        </dgm:presLayoutVars>
      </dgm:prSet>
      <dgm:spPr/>
    </dgm:pt>
    <dgm:pt modelId="{BB987CFC-A544-4F84-901D-F8E588A89350}" type="pres">
      <dgm:prSet presAssocID="{B84EE37A-4749-4003-9783-0F18171C52D7}" presName="parTxOnlySpace" presStyleCnt="0"/>
      <dgm:spPr/>
    </dgm:pt>
    <dgm:pt modelId="{78C0B420-D2C0-4861-9D49-03675F6E6D75}" type="pres">
      <dgm:prSet presAssocID="{DC50C548-0350-45CD-A147-B4B28FF3E6C8}" presName="parTxOnly" presStyleLbl="node1" presStyleIdx="4" presStyleCnt="5">
        <dgm:presLayoutVars>
          <dgm:chMax val="0"/>
          <dgm:chPref val="0"/>
          <dgm:bulletEnabled val="1"/>
        </dgm:presLayoutVars>
      </dgm:prSet>
      <dgm:spPr/>
    </dgm:pt>
  </dgm:ptLst>
  <dgm:cxnLst>
    <dgm:cxn modelId="{9E94CD2A-56E9-48ED-AF18-86FA187B93F3}" srcId="{CAE9F03D-30A5-4FD6-B89D-F76595B103A8}" destId="{87F21CA5-42F0-4E0B-BED1-58B97356F476}" srcOrd="2" destOrd="0" parTransId="{F05C892C-1929-44F7-A758-1F2093BE1418}" sibTransId="{E0B54ECF-E36D-46B2-BF60-41E0899E44A1}"/>
    <dgm:cxn modelId="{E1BE8A6E-ADB9-4128-BCC6-5912F15CB855}" type="presOf" srcId="{C2B1C63C-9B28-41F4-B25D-5DF5E95D6EAD}" destId="{95892FE6-669B-4EEB-83D8-12A9A6139424}" srcOrd="0" destOrd="0" presId="urn:microsoft.com/office/officeart/2005/8/layout/chevron1"/>
    <dgm:cxn modelId="{FFEDE054-1DD0-4E60-AF66-6F5C0EA56026}" type="presOf" srcId="{87F21CA5-42F0-4E0B-BED1-58B97356F476}" destId="{7679AC8D-C214-40F7-B6A3-4913D28F743E}" srcOrd="0" destOrd="0" presId="urn:microsoft.com/office/officeart/2005/8/layout/chevron1"/>
    <dgm:cxn modelId="{73563A7C-4F9A-4924-B252-460C3ADB32F9}" type="presOf" srcId="{DC50C548-0350-45CD-A147-B4B28FF3E6C8}" destId="{78C0B420-D2C0-4861-9D49-03675F6E6D75}" srcOrd="0" destOrd="0" presId="urn:microsoft.com/office/officeart/2005/8/layout/chevron1"/>
    <dgm:cxn modelId="{3D20DE96-D1A2-4688-BA83-34D1A8AA7C69}" srcId="{CAE9F03D-30A5-4FD6-B89D-F76595B103A8}" destId="{1F3EED41-8390-4F4C-A816-25FB04FCE21B}" srcOrd="0" destOrd="0" parTransId="{D52AB0C9-0B79-4228-AE09-2346A16DE8AC}" sibTransId="{4B3B6017-8B30-4DC0-8895-8FB813B7245B}"/>
    <dgm:cxn modelId="{2E10A3AA-751F-43B2-AA5D-62E145056500}" type="presOf" srcId="{39B6AB76-5877-492A-A541-E8CDFA1551FF}" destId="{B2177C8F-A078-4AE3-9AB4-2DA1AF9A4FBA}" srcOrd="0" destOrd="0" presId="urn:microsoft.com/office/officeart/2005/8/layout/chevron1"/>
    <dgm:cxn modelId="{4002B8B3-326B-4F85-AC06-446AB609422F}" srcId="{CAE9F03D-30A5-4FD6-B89D-F76595B103A8}" destId="{C2B1C63C-9B28-41F4-B25D-5DF5E95D6EAD}" srcOrd="1" destOrd="0" parTransId="{50117D1D-3916-480D-BD93-2F420A78FBF6}" sibTransId="{10D24918-9948-43C9-BD20-0DC128B17580}"/>
    <dgm:cxn modelId="{46ED98BD-DDF0-4D90-AB05-CA0A829C3DF4}" type="presOf" srcId="{CAE9F03D-30A5-4FD6-B89D-F76595B103A8}" destId="{A6DAF7C2-B080-4DCC-88B0-0552E7563748}" srcOrd="0" destOrd="0" presId="urn:microsoft.com/office/officeart/2005/8/layout/chevron1"/>
    <dgm:cxn modelId="{BCB5B5D0-906F-451A-AEDC-4840CFB203D1}" srcId="{CAE9F03D-30A5-4FD6-B89D-F76595B103A8}" destId="{39B6AB76-5877-492A-A541-E8CDFA1551FF}" srcOrd="3" destOrd="0" parTransId="{9F57910E-353E-4AA4-8CA8-CA1CCF6CEE97}" sibTransId="{B84EE37A-4749-4003-9783-0F18171C52D7}"/>
    <dgm:cxn modelId="{B28AC6E5-24B4-48D7-B6CC-ACDA4BE65989}" srcId="{CAE9F03D-30A5-4FD6-B89D-F76595B103A8}" destId="{DC50C548-0350-45CD-A147-B4B28FF3E6C8}" srcOrd="4" destOrd="0" parTransId="{6509A854-660E-44B2-B852-64FBDE3F34D9}" sibTransId="{98A2C9F0-8441-4B76-9764-78BBBEAB5652}"/>
    <dgm:cxn modelId="{904372ED-C231-4EBF-A28F-8A872E313756}" type="presOf" srcId="{1F3EED41-8390-4F4C-A816-25FB04FCE21B}" destId="{9C73774B-0ED0-4DA3-867D-3934AE711CD4}" srcOrd="0" destOrd="0" presId="urn:microsoft.com/office/officeart/2005/8/layout/chevron1"/>
    <dgm:cxn modelId="{6158E62D-2AB9-4F7D-8782-DEEDF64408B3}" type="presParOf" srcId="{A6DAF7C2-B080-4DCC-88B0-0552E7563748}" destId="{9C73774B-0ED0-4DA3-867D-3934AE711CD4}" srcOrd="0" destOrd="0" presId="urn:microsoft.com/office/officeart/2005/8/layout/chevron1"/>
    <dgm:cxn modelId="{9B17D416-C7FD-4D57-969B-7F0D388604BC}" type="presParOf" srcId="{A6DAF7C2-B080-4DCC-88B0-0552E7563748}" destId="{E3C649B6-07B0-406A-BA4B-93980AC2219B}" srcOrd="1" destOrd="0" presId="urn:microsoft.com/office/officeart/2005/8/layout/chevron1"/>
    <dgm:cxn modelId="{872FFD07-FC45-4FD9-A6AE-0EFBFCE82501}" type="presParOf" srcId="{A6DAF7C2-B080-4DCC-88B0-0552E7563748}" destId="{95892FE6-669B-4EEB-83D8-12A9A6139424}" srcOrd="2" destOrd="0" presId="urn:microsoft.com/office/officeart/2005/8/layout/chevron1"/>
    <dgm:cxn modelId="{529EC671-0221-4EB3-AE8B-A60CDA2C910B}" type="presParOf" srcId="{A6DAF7C2-B080-4DCC-88B0-0552E7563748}" destId="{A37E65D3-C71E-4FD3-AF69-0B86D6DE6741}" srcOrd="3" destOrd="0" presId="urn:microsoft.com/office/officeart/2005/8/layout/chevron1"/>
    <dgm:cxn modelId="{5473C2FA-45C8-48AE-8700-A76D7024BFA0}" type="presParOf" srcId="{A6DAF7C2-B080-4DCC-88B0-0552E7563748}" destId="{7679AC8D-C214-40F7-B6A3-4913D28F743E}" srcOrd="4" destOrd="0" presId="urn:microsoft.com/office/officeart/2005/8/layout/chevron1"/>
    <dgm:cxn modelId="{3A8A218F-27D1-4703-90EF-46BDAB3E86C0}" type="presParOf" srcId="{A6DAF7C2-B080-4DCC-88B0-0552E7563748}" destId="{CC1EE2AD-9C73-4F75-B8F1-E7A8D5535C65}" srcOrd="5" destOrd="0" presId="urn:microsoft.com/office/officeart/2005/8/layout/chevron1"/>
    <dgm:cxn modelId="{26D61708-AFEF-45E0-88B2-CB0322AB5B05}" type="presParOf" srcId="{A6DAF7C2-B080-4DCC-88B0-0552E7563748}" destId="{B2177C8F-A078-4AE3-9AB4-2DA1AF9A4FBA}" srcOrd="6" destOrd="0" presId="urn:microsoft.com/office/officeart/2005/8/layout/chevron1"/>
    <dgm:cxn modelId="{CF774620-9E2E-4299-8FD7-27160CC4FB70}" type="presParOf" srcId="{A6DAF7C2-B080-4DCC-88B0-0552E7563748}" destId="{BB987CFC-A544-4F84-901D-F8E588A89350}" srcOrd="7" destOrd="0" presId="urn:microsoft.com/office/officeart/2005/8/layout/chevron1"/>
    <dgm:cxn modelId="{7DF239A2-B199-4DA0-9B49-16E4144FF0CD}" type="presParOf" srcId="{A6DAF7C2-B080-4DCC-88B0-0552E7563748}" destId="{78C0B420-D2C0-4861-9D49-03675F6E6D75}"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ADD8E5-D89A-4183-8D46-41C74B74B5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PK"/>
        </a:p>
      </dgm:t>
    </dgm:pt>
    <dgm:pt modelId="{2E5BD320-BCBD-4941-A368-FE930CD24E62}">
      <dgm:prSet phldrT="[Text]" custT="1"/>
      <dgm:spPr/>
      <dgm:t>
        <a:bodyPr/>
        <a:lstStyle/>
        <a:p>
          <a:r>
            <a:rPr lang="en-US" sz="3200" dirty="0">
              <a:latin typeface="Times New Roman" panose="02020603050405020304" pitchFamily="18" charset="0"/>
              <a:cs typeface="Times New Roman" panose="02020603050405020304" pitchFamily="18" charset="0"/>
            </a:rPr>
            <a:t>Sales</a:t>
          </a:r>
          <a:endParaRPr lang="en-PK" sz="3200" dirty="0">
            <a:latin typeface="Times New Roman" panose="02020603050405020304" pitchFamily="18" charset="0"/>
            <a:cs typeface="Times New Roman" panose="02020603050405020304" pitchFamily="18" charset="0"/>
          </a:endParaRPr>
        </a:p>
      </dgm:t>
    </dgm:pt>
    <dgm:pt modelId="{31152145-7508-469E-B6E7-169408E10FE3}" type="parTrans" cxnId="{BFE1ECB4-B367-4FBA-A7F0-6C8FAADA2B2C}">
      <dgm:prSet/>
      <dgm:spPr/>
      <dgm:t>
        <a:bodyPr/>
        <a:lstStyle/>
        <a:p>
          <a:endParaRPr lang="en-PK"/>
        </a:p>
      </dgm:t>
    </dgm:pt>
    <dgm:pt modelId="{97BB6D4B-531A-413E-8EEC-5EA0ED7EA90E}" type="sibTrans" cxnId="{BFE1ECB4-B367-4FBA-A7F0-6C8FAADA2B2C}">
      <dgm:prSet/>
      <dgm:spPr/>
      <dgm:t>
        <a:bodyPr/>
        <a:lstStyle/>
        <a:p>
          <a:endParaRPr lang="en-PK"/>
        </a:p>
      </dgm:t>
    </dgm:pt>
    <dgm:pt modelId="{D01AE9E7-E11D-4452-8587-05C8B3BDCDAC}">
      <dgm:prSet phldrT="[Text]" custT="1"/>
      <dgm:spPr/>
      <dgm:t>
        <a:bodyPr/>
        <a:lstStyle/>
        <a:p>
          <a:r>
            <a:rPr lang="en-US" sz="3200" dirty="0">
              <a:latin typeface="Times New Roman" panose="02020603050405020304" pitchFamily="18" charset="0"/>
              <a:cs typeface="Times New Roman" panose="02020603050405020304" pitchFamily="18" charset="0"/>
            </a:rPr>
            <a:t>Sales PY </a:t>
          </a:r>
          <a:endParaRPr lang="en-PK" sz="3200" dirty="0">
            <a:latin typeface="Times New Roman" panose="02020603050405020304" pitchFamily="18" charset="0"/>
            <a:cs typeface="Times New Roman" panose="02020603050405020304" pitchFamily="18" charset="0"/>
          </a:endParaRPr>
        </a:p>
      </dgm:t>
    </dgm:pt>
    <dgm:pt modelId="{BD65F1C1-BA7E-4901-9E53-715E80609C87}" type="parTrans" cxnId="{2957F189-43B9-4998-8D0C-CFAD5803F314}">
      <dgm:prSet/>
      <dgm:spPr/>
      <dgm:t>
        <a:bodyPr/>
        <a:lstStyle/>
        <a:p>
          <a:endParaRPr lang="en-PK"/>
        </a:p>
      </dgm:t>
    </dgm:pt>
    <dgm:pt modelId="{DE85D871-C8FD-4DC4-8E4F-093E6A68D2AA}" type="sibTrans" cxnId="{2957F189-43B9-4998-8D0C-CFAD5803F314}">
      <dgm:prSet/>
      <dgm:spPr/>
      <dgm:t>
        <a:bodyPr/>
        <a:lstStyle/>
        <a:p>
          <a:endParaRPr lang="en-PK"/>
        </a:p>
      </dgm:t>
    </dgm:pt>
    <dgm:pt modelId="{FD7A511D-5084-4261-9812-2E2D9C5AC1CF}">
      <dgm:prSet phldrT="[Text]" custT="1"/>
      <dgm:spPr/>
      <dgm:t>
        <a:bodyPr/>
        <a:lstStyle/>
        <a:p>
          <a:r>
            <a:rPr lang="en-US" sz="3200" dirty="0">
              <a:latin typeface="Times New Roman" panose="02020603050405020304" pitchFamily="18" charset="0"/>
              <a:cs typeface="Times New Roman" panose="02020603050405020304" pitchFamily="18" charset="0"/>
            </a:rPr>
            <a:t>Sales vs PY </a:t>
          </a:r>
          <a:endParaRPr lang="en-PK" sz="3200" dirty="0">
            <a:latin typeface="Times New Roman" panose="02020603050405020304" pitchFamily="18" charset="0"/>
            <a:cs typeface="Times New Roman" panose="02020603050405020304" pitchFamily="18" charset="0"/>
          </a:endParaRPr>
        </a:p>
      </dgm:t>
    </dgm:pt>
    <dgm:pt modelId="{84DFB309-3006-48BD-8588-ADF0879F8657}" type="parTrans" cxnId="{3D1397C7-3027-4BF1-9098-0177A497FA4B}">
      <dgm:prSet/>
      <dgm:spPr/>
      <dgm:t>
        <a:bodyPr/>
        <a:lstStyle/>
        <a:p>
          <a:endParaRPr lang="en-PK"/>
        </a:p>
      </dgm:t>
    </dgm:pt>
    <dgm:pt modelId="{E8682F8E-3B6C-43C5-9617-1F1E72EA65B8}" type="sibTrans" cxnId="{3D1397C7-3027-4BF1-9098-0177A497FA4B}">
      <dgm:prSet/>
      <dgm:spPr/>
      <dgm:t>
        <a:bodyPr/>
        <a:lstStyle/>
        <a:p>
          <a:endParaRPr lang="en-PK"/>
        </a:p>
      </dgm:t>
    </dgm:pt>
    <dgm:pt modelId="{C9E3C8FB-1776-4AAA-A2BB-F9EB72B8CA39}">
      <dgm:prSet phldrT="[Text]" custT="1"/>
      <dgm:spPr/>
      <dgm:t>
        <a:bodyPr/>
        <a:lstStyle/>
        <a:p>
          <a:r>
            <a:rPr lang="en-US" sz="3200" dirty="0">
              <a:latin typeface="Times New Roman" panose="02020603050405020304" pitchFamily="18" charset="0"/>
              <a:cs typeface="Times New Roman" panose="02020603050405020304" pitchFamily="18" charset="0"/>
            </a:rPr>
            <a:t>Sales Vs PY % </a:t>
          </a:r>
          <a:endParaRPr lang="en-PK" sz="3200" dirty="0">
            <a:latin typeface="Times New Roman" panose="02020603050405020304" pitchFamily="18" charset="0"/>
            <a:cs typeface="Times New Roman" panose="02020603050405020304" pitchFamily="18" charset="0"/>
          </a:endParaRPr>
        </a:p>
      </dgm:t>
    </dgm:pt>
    <dgm:pt modelId="{1A13B4D0-A708-465E-A382-443EF7976216}" type="parTrans" cxnId="{CE334FCB-A38A-4628-8EEB-0808DD771B85}">
      <dgm:prSet/>
      <dgm:spPr/>
      <dgm:t>
        <a:bodyPr/>
        <a:lstStyle/>
        <a:p>
          <a:endParaRPr lang="en-PK"/>
        </a:p>
      </dgm:t>
    </dgm:pt>
    <dgm:pt modelId="{062C98D1-84E0-42FD-8F1A-BD737AFF20F0}" type="sibTrans" cxnId="{CE334FCB-A38A-4628-8EEB-0808DD771B85}">
      <dgm:prSet/>
      <dgm:spPr/>
      <dgm:t>
        <a:bodyPr/>
        <a:lstStyle/>
        <a:p>
          <a:endParaRPr lang="en-PK"/>
        </a:p>
      </dgm:t>
    </dgm:pt>
    <dgm:pt modelId="{DAA926A9-733C-4310-91F0-B12ABE5E29CC}">
      <dgm:prSet phldrT="[Text]" custT="1"/>
      <dgm:spPr/>
      <dgm:t>
        <a:bodyPr/>
        <a:lstStyle/>
        <a:p>
          <a:r>
            <a:rPr lang="en-US" sz="3200" dirty="0">
              <a:latin typeface="Times New Roman" panose="02020603050405020304" pitchFamily="18" charset="0"/>
              <a:cs typeface="Times New Roman" panose="02020603050405020304" pitchFamily="18" charset="0"/>
            </a:rPr>
            <a:t>Profit</a:t>
          </a:r>
          <a:endParaRPr lang="en-PK" sz="3200" dirty="0">
            <a:latin typeface="Times New Roman" panose="02020603050405020304" pitchFamily="18" charset="0"/>
            <a:cs typeface="Times New Roman" panose="02020603050405020304" pitchFamily="18" charset="0"/>
          </a:endParaRPr>
        </a:p>
      </dgm:t>
    </dgm:pt>
    <dgm:pt modelId="{1BCC9764-BCE1-4D6E-A7D0-6D0F34D11C5A}" type="parTrans" cxnId="{0220760E-66B4-4204-A96B-29A7418A93F0}">
      <dgm:prSet/>
      <dgm:spPr/>
      <dgm:t>
        <a:bodyPr/>
        <a:lstStyle/>
        <a:p>
          <a:endParaRPr lang="en-PK"/>
        </a:p>
      </dgm:t>
    </dgm:pt>
    <dgm:pt modelId="{196643FD-82B5-4465-910D-DF0F30547E05}" type="sibTrans" cxnId="{0220760E-66B4-4204-A96B-29A7418A93F0}">
      <dgm:prSet/>
      <dgm:spPr/>
      <dgm:t>
        <a:bodyPr/>
        <a:lstStyle/>
        <a:p>
          <a:endParaRPr lang="en-PK"/>
        </a:p>
      </dgm:t>
    </dgm:pt>
    <dgm:pt modelId="{FFC65FA1-F051-461C-836A-137E56308FBF}">
      <dgm:prSet custT="1"/>
      <dgm:spPr/>
      <dgm:t>
        <a:bodyPr/>
        <a:lstStyle/>
        <a:p>
          <a:r>
            <a:rPr lang="en-US" sz="3200" dirty="0">
              <a:latin typeface="Times New Roman" panose="02020603050405020304" pitchFamily="18" charset="0"/>
              <a:cs typeface="Times New Roman" panose="02020603050405020304" pitchFamily="18" charset="0"/>
            </a:rPr>
            <a:t>Products Sold </a:t>
          </a:r>
          <a:endParaRPr lang="en-PK" sz="3200" dirty="0">
            <a:latin typeface="Times New Roman" panose="02020603050405020304" pitchFamily="18" charset="0"/>
            <a:cs typeface="Times New Roman" panose="02020603050405020304" pitchFamily="18" charset="0"/>
          </a:endParaRPr>
        </a:p>
      </dgm:t>
    </dgm:pt>
    <dgm:pt modelId="{BA21C09F-E201-4122-B69C-810BCA224FC4}" type="parTrans" cxnId="{2B26BA8B-6E4B-48D9-905A-9642D82F1B85}">
      <dgm:prSet/>
      <dgm:spPr/>
      <dgm:t>
        <a:bodyPr/>
        <a:lstStyle/>
        <a:p>
          <a:endParaRPr lang="en-PK"/>
        </a:p>
      </dgm:t>
    </dgm:pt>
    <dgm:pt modelId="{873ECFFD-1F9A-412C-B5DD-01F756D4408A}" type="sibTrans" cxnId="{2B26BA8B-6E4B-48D9-905A-9642D82F1B85}">
      <dgm:prSet/>
      <dgm:spPr/>
      <dgm:t>
        <a:bodyPr/>
        <a:lstStyle/>
        <a:p>
          <a:endParaRPr lang="en-PK"/>
        </a:p>
      </dgm:t>
    </dgm:pt>
    <dgm:pt modelId="{E3557813-A512-4536-B875-EE9718BEBA92}">
      <dgm:prSet custT="1"/>
      <dgm:spPr/>
      <dgm:t>
        <a:bodyPr/>
        <a:lstStyle/>
        <a:p>
          <a:r>
            <a:rPr lang="en-US" sz="3200" dirty="0">
              <a:latin typeface="Times New Roman" panose="02020603050405020304" pitchFamily="18" charset="0"/>
              <a:cs typeface="Times New Roman" panose="02020603050405020304" pitchFamily="18" charset="0"/>
            </a:rPr>
            <a:t>Profit Margin</a:t>
          </a:r>
          <a:endParaRPr lang="en-PK" sz="3200" dirty="0">
            <a:latin typeface="Times New Roman" panose="02020603050405020304" pitchFamily="18" charset="0"/>
            <a:cs typeface="Times New Roman" panose="02020603050405020304" pitchFamily="18" charset="0"/>
          </a:endParaRPr>
        </a:p>
      </dgm:t>
    </dgm:pt>
    <dgm:pt modelId="{E2B1929B-1070-4EBB-A4DB-4E599AA89055}" type="parTrans" cxnId="{5758AF37-A5E9-49D0-B7C6-5E85B545FBDC}">
      <dgm:prSet/>
      <dgm:spPr/>
      <dgm:t>
        <a:bodyPr/>
        <a:lstStyle/>
        <a:p>
          <a:endParaRPr lang="en-PK"/>
        </a:p>
      </dgm:t>
    </dgm:pt>
    <dgm:pt modelId="{DDF2D258-8CE0-456B-AE3F-D4143B573A1E}" type="sibTrans" cxnId="{5758AF37-A5E9-49D0-B7C6-5E85B545FBDC}">
      <dgm:prSet/>
      <dgm:spPr/>
      <dgm:t>
        <a:bodyPr/>
        <a:lstStyle/>
        <a:p>
          <a:endParaRPr lang="en-PK"/>
        </a:p>
      </dgm:t>
    </dgm:pt>
    <dgm:pt modelId="{E28ADADF-55F6-4EFA-B4B9-A20AA00C2475}">
      <dgm:prSet custT="1"/>
      <dgm:spPr/>
      <dgm:t>
        <a:bodyPr/>
        <a:lstStyle/>
        <a:p>
          <a:r>
            <a:rPr lang="en-US" sz="3200" dirty="0">
              <a:latin typeface="Times New Roman" panose="02020603050405020304" pitchFamily="18" charset="0"/>
              <a:cs typeface="Times New Roman" panose="02020603050405020304" pitchFamily="18" charset="0"/>
            </a:rPr>
            <a:t>Profit LY</a:t>
          </a:r>
          <a:endParaRPr lang="en-PK" sz="3200" dirty="0">
            <a:latin typeface="Times New Roman" panose="02020603050405020304" pitchFamily="18" charset="0"/>
            <a:cs typeface="Times New Roman" panose="02020603050405020304" pitchFamily="18" charset="0"/>
          </a:endParaRPr>
        </a:p>
      </dgm:t>
    </dgm:pt>
    <dgm:pt modelId="{1C684998-BC7B-4014-A89F-5599972C9605}" type="parTrans" cxnId="{1CAEC7C5-19BE-4CC6-AA46-93BFB22A6162}">
      <dgm:prSet/>
      <dgm:spPr/>
      <dgm:t>
        <a:bodyPr/>
        <a:lstStyle/>
        <a:p>
          <a:endParaRPr lang="en-PK"/>
        </a:p>
      </dgm:t>
    </dgm:pt>
    <dgm:pt modelId="{9DCF5E25-F18C-4519-B4A4-3E78987416A4}" type="sibTrans" cxnId="{1CAEC7C5-19BE-4CC6-AA46-93BFB22A6162}">
      <dgm:prSet/>
      <dgm:spPr/>
      <dgm:t>
        <a:bodyPr/>
        <a:lstStyle/>
        <a:p>
          <a:endParaRPr lang="en-PK"/>
        </a:p>
      </dgm:t>
    </dgm:pt>
    <dgm:pt modelId="{AAFC8D52-0F44-4210-B9BB-6CDD932A7678}">
      <dgm:prSet custT="1"/>
      <dgm:spPr/>
      <dgm:t>
        <a:bodyPr/>
        <a:lstStyle/>
        <a:p>
          <a:r>
            <a:rPr lang="en-US" sz="3200" dirty="0">
              <a:latin typeface="Times New Roman" panose="02020603050405020304" pitchFamily="18" charset="0"/>
              <a:cs typeface="Times New Roman" panose="02020603050405020304" pitchFamily="18" charset="0"/>
            </a:rPr>
            <a:t>Profit Vs. LY </a:t>
          </a:r>
          <a:endParaRPr lang="en-PK" sz="3200" dirty="0">
            <a:latin typeface="Times New Roman" panose="02020603050405020304" pitchFamily="18" charset="0"/>
            <a:cs typeface="Times New Roman" panose="02020603050405020304" pitchFamily="18" charset="0"/>
          </a:endParaRPr>
        </a:p>
      </dgm:t>
    </dgm:pt>
    <dgm:pt modelId="{62ACABFC-620E-4F8D-B3F7-A53D4BC579CB}" type="parTrans" cxnId="{285D50F6-1F7A-4B05-A819-3D04FEC9B517}">
      <dgm:prSet/>
      <dgm:spPr/>
      <dgm:t>
        <a:bodyPr/>
        <a:lstStyle/>
        <a:p>
          <a:endParaRPr lang="en-PK"/>
        </a:p>
      </dgm:t>
    </dgm:pt>
    <dgm:pt modelId="{33A4C6F6-5A02-4495-A234-4BDEF17A6312}" type="sibTrans" cxnId="{285D50F6-1F7A-4B05-A819-3D04FEC9B517}">
      <dgm:prSet/>
      <dgm:spPr/>
      <dgm:t>
        <a:bodyPr/>
        <a:lstStyle/>
        <a:p>
          <a:endParaRPr lang="en-PK"/>
        </a:p>
      </dgm:t>
    </dgm:pt>
    <dgm:pt modelId="{F84C9C10-DD46-42D5-9B02-85A4D96B551E}">
      <dgm:prSet custT="1"/>
      <dgm:spPr/>
      <dgm:t>
        <a:bodyPr/>
        <a:lstStyle/>
        <a:p>
          <a:r>
            <a:rPr lang="en-US" sz="3200" dirty="0">
              <a:latin typeface="Times New Roman" panose="02020603050405020304" pitchFamily="18" charset="0"/>
              <a:cs typeface="Times New Roman" panose="02020603050405020304" pitchFamily="18" charset="0"/>
            </a:rPr>
            <a:t>Profit Vs. LY %  </a:t>
          </a:r>
          <a:endParaRPr lang="en-PK" sz="3200" dirty="0">
            <a:latin typeface="Times New Roman" panose="02020603050405020304" pitchFamily="18" charset="0"/>
            <a:cs typeface="Times New Roman" panose="02020603050405020304" pitchFamily="18" charset="0"/>
          </a:endParaRPr>
        </a:p>
      </dgm:t>
    </dgm:pt>
    <dgm:pt modelId="{619CB26E-2678-471D-B7A4-32AF8CFF16BB}" type="parTrans" cxnId="{8AA739E7-6487-4047-95E7-55241C34DB3B}">
      <dgm:prSet/>
      <dgm:spPr/>
      <dgm:t>
        <a:bodyPr/>
        <a:lstStyle/>
        <a:p>
          <a:endParaRPr lang="en-PK"/>
        </a:p>
      </dgm:t>
    </dgm:pt>
    <dgm:pt modelId="{F92B9840-8858-4BCD-A6F3-4D4533458241}" type="sibTrans" cxnId="{8AA739E7-6487-4047-95E7-55241C34DB3B}">
      <dgm:prSet/>
      <dgm:spPr/>
      <dgm:t>
        <a:bodyPr/>
        <a:lstStyle/>
        <a:p>
          <a:endParaRPr lang="en-PK"/>
        </a:p>
      </dgm:t>
    </dgm:pt>
    <dgm:pt modelId="{E89FD311-998D-4239-9BAE-BE8E184D9EFD}" type="pres">
      <dgm:prSet presAssocID="{DDADD8E5-D89A-4183-8D46-41C74B74B597}" presName="diagram" presStyleCnt="0">
        <dgm:presLayoutVars>
          <dgm:dir/>
          <dgm:resizeHandles val="exact"/>
        </dgm:presLayoutVars>
      </dgm:prSet>
      <dgm:spPr/>
    </dgm:pt>
    <dgm:pt modelId="{54F317B9-803C-4DC5-AA49-9775ADCBC7A4}" type="pres">
      <dgm:prSet presAssocID="{2E5BD320-BCBD-4941-A368-FE930CD24E62}" presName="node" presStyleLbl="node1" presStyleIdx="0" presStyleCnt="10">
        <dgm:presLayoutVars>
          <dgm:bulletEnabled val="1"/>
        </dgm:presLayoutVars>
      </dgm:prSet>
      <dgm:spPr/>
    </dgm:pt>
    <dgm:pt modelId="{D2508499-BF60-49FC-AC92-34DFDB467C9A}" type="pres">
      <dgm:prSet presAssocID="{97BB6D4B-531A-413E-8EEC-5EA0ED7EA90E}" presName="sibTrans" presStyleCnt="0"/>
      <dgm:spPr/>
    </dgm:pt>
    <dgm:pt modelId="{04539F4E-FD54-4A16-9017-38B13F7AA00A}" type="pres">
      <dgm:prSet presAssocID="{D01AE9E7-E11D-4452-8587-05C8B3BDCDAC}" presName="node" presStyleLbl="node1" presStyleIdx="1" presStyleCnt="10">
        <dgm:presLayoutVars>
          <dgm:bulletEnabled val="1"/>
        </dgm:presLayoutVars>
      </dgm:prSet>
      <dgm:spPr/>
    </dgm:pt>
    <dgm:pt modelId="{F1A56DC6-60EB-4A08-9D3E-F42914C0A5E8}" type="pres">
      <dgm:prSet presAssocID="{DE85D871-C8FD-4DC4-8E4F-093E6A68D2AA}" presName="sibTrans" presStyleCnt="0"/>
      <dgm:spPr/>
    </dgm:pt>
    <dgm:pt modelId="{F502554F-E325-487F-A3B8-2EF68CF42831}" type="pres">
      <dgm:prSet presAssocID="{FD7A511D-5084-4261-9812-2E2D9C5AC1CF}" presName="node" presStyleLbl="node1" presStyleIdx="2" presStyleCnt="10">
        <dgm:presLayoutVars>
          <dgm:bulletEnabled val="1"/>
        </dgm:presLayoutVars>
      </dgm:prSet>
      <dgm:spPr/>
    </dgm:pt>
    <dgm:pt modelId="{85D5B234-F090-48A1-B9AD-2B686291FEB7}" type="pres">
      <dgm:prSet presAssocID="{E8682F8E-3B6C-43C5-9617-1F1E72EA65B8}" presName="sibTrans" presStyleCnt="0"/>
      <dgm:spPr/>
    </dgm:pt>
    <dgm:pt modelId="{D0799FEA-37FF-4A1A-9F8D-B43B5EE6319F}" type="pres">
      <dgm:prSet presAssocID="{C9E3C8FB-1776-4AAA-A2BB-F9EB72B8CA39}" presName="node" presStyleLbl="node1" presStyleIdx="3" presStyleCnt="10">
        <dgm:presLayoutVars>
          <dgm:bulletEnabled val="1"/>
        </dgm:presLayoutVars>
      </dgm:prSet>
      <dgm:spPr/>
    </dgm:pt>
    <dgm:pt modelId="{61F4D1A8-637E-41D0-8FB6-1FD1F6EB027A}" type="pres">
      <dgm:prSet presAssocID="{062C98D1-84E0-42FD-8F1A-BD737AFF20F0}" presName="sibTrans" presStyleCnt="0"/>
      <dgm:spPr/>
    </dgm:pt>
    <dgm:pt modelId="{F9C57CB7-1B0D-4412-A793-0620B26BEE43}" type="pres">
      <dgm:prSet presAssocID="{FFC65FA1-F051-461C-836A-137E56308FBF}" presName="node" presStyleLbl="node1" presStyleIdx="4" presStyleCnt="10">
        <dgm:presLayoutVars>
          <dgm:bulletEnabled val="1"/>
        </dgm:presLayoutVars>
      </dgm:prSet>
      <dgm:spPr/>
    </dgm:pt>
    <dgm:pt modelId="{309EFCC9-B7D7-456D-A97D-7CB7EC9E08D0}" type="pres">
      <dgm:prSet presAssocID="{873ECFFD-1F9A-412C-B5DD-01F756D4408A}" presName="sibTrans" presStyleCnt="0"/>
      <dgm:spPr/>
    </dgm:pt>
    <dgm:pt modelId="{649F5857-5647-42AA-9F86-39D8728EDBC6}" type="pres">
      <dgm:prSet presAssocID="{DAA926A9-733C-4310-91F0-B12ABE5E29CC}" presName="node" presStyleLbl="node1" presStyleIdx="5" presStyleCnt="10" custLinFactNeighborX="-742" custLinFactNeighborY="-1856">
        <dgm:presLayoutVars>
          <dgm:bulletEnabled val="1"/>
        </dgm:presLayoutVars>
      </dgm:prSet>
      <dgm:spPr/>
    </dgm:pt>
    <dgm:pt modelId="{3C28472F-9FDD-42A2-A1FB-25EB77BB0C73}" type="pres">
      <dgm:prSet presAssocID="{196643FD-82B5-4465-910D-DF0F30547E05}" presName="sibTrans" presStyleCnt="0"/>
      <dgm:spPr/>
    </dgm:pt>
    <dgm:pt modelId="{9D31DD93-041C-4390-A238-6E63E1AD5CEB}" type="pres">
      <dgm:prSet presAssocID="{E28ADADF-55F6-4EFA-B4B9-A20AA00C2475}" presName="node" presStyleLbl="node1" presStyleIdx="6" presStyleCnt="10">
        <dgm:presLayoutVars>
          <dgm:bulletEnabled val="1"/>
        </dgm:presLayoutVars>
      </dgm:prSet>
      <dgm:spPr/>
    </dgm:pt>
    <dgm:pt modelId="{A189E877-7427-46CE-80DE-B8EC4D1950C5}" type="pres">
      <dgm:prSet presAssocID="{9DCF5E25-F18C-4519-B4A4-3E78987416A4}" presName="sibTrans" presStyleCnt="0"/>
      <dgm:spPr/>
    </dgm:pt>
    <dgm:pt modelId="{D6323AF8-FDE8-4CCB-B7A4-8FFEA6E4E40A}" type="pres">
      <dgm:prSet presAssocID="{AAFC8D52-0F44-4210-B9BB-6CDD932A7678}" presName="node" presStyleLbl="node1" presStyleIdx="7" presStyleCnt="10">
        <dgm:presLayoutVars>
          <dgm:bulletEnabled val="1"/>
        </dgm:presLayoutVars>
      </dgm:prSet>
      <dgm:spPr/>
    </dgm:pt>
    <dgm:pt modelId="{C0F394AE-1F04-40C2-8404-3F726E30BEF1}" type="pres">
      <dgm:prSet presAssocID="{33A4C6F6-5A02-4495-A234-4BDEF17A6312}" presName="sibTrans" presStyleCnt="0"/>
      <dgm:spPr/>
    </dgm:pt>
    <dgm:pt modelId="{7EEEBC65-2B4D-4559-BB0A-4970CD8FCD20}" type="pres">
      <dgm:prSet presAssocID="{F84C9C10-DD46-42D5-9B02-85A4D96B551E}" presName="node" presStyleLbl="node1" presStyleIdx="8" presStyleCnt="10">
        <dgm:presLayoutVars>
          <dgm:bulletEnabled val="1"/>
        </dgm:presLayoutVars>
      </dgm:prSet>
      <dgm:spPr/>
    </dgm:pt>
    <dgm:pt modelId="{F4C62154-A9BC-4835-AAA3-25A36E04151B}" type="pres">
      <dgm:prSet presAssocID="{F92B9840-8858-4BCD-A6F3-4D4533458241}" presName="sibTrans" presStyleCnt="0"/>
      <dgm:spPr/>
    </dgm:pt>
    <dgm:pt modelId="{00E98E1B-DC6E-441E-98BD-AED20B4AD912}" type="pres">
      <dgm:prSet presAssocID="{E3557813-A512-4536-B875-EE9718BEBA92}" presName="node" presStyleLbl="node1" presStyleIdx="9" presStyleCnt="10">
        <dgm:presLayoutVars>
          <dgm:bulletEnabled val="1"/>
        </dgm:presLayoutVars>
      </dgm:prSet>
      <dgm:spPr/>
    </dgm:pt>
  </dgm:ptLst>
  <dgm:cxnLst>
    <dgm:cxn modelId="{0220760E-66B4-4204-A96B-29A7418A93F0}" srcId="{DDADD8E5-D89A-4183-8D46-41C74B74B597}" destId="{DAA926A9-733C-4310-91F0-B12ABE5E29CC}" srcOrd="5" destOrd="0" parTransId="{1BCC9764-BCE1-4D6E-A7D0-6D0F34D11C5A}" sibTransId="{196643FD-82B5-4465-910D-DF0F30547E05}"/>
    <dgm:cxn modelId="{5758AF37-A5E9-49D0-B7C6-5E85B545FBDC}" srcId="{DDADD8E5-D89A-4183-8D46-41C74B74B597}" destId="{E3557813-A512-4536-B875-EE9718BEBA92}" srcOrd="9" destOrd="0" parTransId="{E2B1929B-1070-4EBB-A4DB-4E599AA89055}" sibTransId="{DDF2D258-8CE0-456B-AE3F-D4143B573A1E}"/>
    <dgm:cxn modelId="{4C90673B-D7D2-4CC6-9903-655B2AF63781}" type="presOf" srcId="{FD7A511D-5084-4261-9812-2E2D9C5AC1CF}" destId="{F502554F-E325-487F-A3B8-2EF68CF42831}" srcOrd="0" destOrd="0" presId="urn:microsoft.com/office/officeart/2005/8/layout/default"/>
    <dgm:cxn modelId="{2F6D8849-6BE5-4134-AD6C-780247DFD4F5}" type="presOf" srcId="{2E5BD320-BCBD-4941-A368-FE930CD24E62}" destId="{54F317B9-803C-4DC5-AA49-9775ADCBC7A4}" srcOrd="0" destOrd="0" presId="urn:microsoft.com/office/officeart/2005/8/layout/default"/>
    <dgm:cxn modelId="{362D774A-178E-45AA-85C1-81B2DDC29ADD}" type="presOf" srcId="{E28ADADF-55F6-4EFA-B4B9-A20AA00C2475}" destId="{9D31DD93-041C-4390-A238-6E63E1AD5CEB}" srcOrd="0" destOrd="0" presId="urn:microsoft.com/office/officeart/2005/8/layout/default"/>
    <dgm:cxn modelId="{999CDA4A-4B5E-4B30-AEB5-24376DD55259}" type="presOf" srcId="{E3557813-A512-4536-B875-EE9718BEBA92}" destId="{00E98E1B-DC6E-441E-98BD-AED20B4AD912}" srcOrd="0" destOrd="0" presId="urn:microsoft.com/office/officeart/2005/8/layout/default"/>
    <dgm:cxn modelId="{C8E91186-A823-4B2F-B8E4-188EC3FA369B}" type="presOf" srcId="{D01AE9E7-E11D-4452-8587-05C8B3BDCDAC}" destId="{04539F4E-FD54-4A16-9017-38B13F7AA00A}" srcOrd="0" destOrd="0" presId="urn:microsoft.com/office/officeart/2005/8/layout/default"/>
    <dgm:cxn modelId="{2957F189-43B9-4998-8D0C-CFAD5803F314}" srcId="{DDADD8E5-D89A-4183-8D46-41C74B74B597}" destId="{D01AE9E7-E11D-4452-8587-05C8B3BDCDAC}" srcOrd="1" destOrd="0" parTransId="{BD65F1C1-BA7E-4901-9E53-715E80609C87}" sibTransId="{DE85D871-C8FD-4DC4-8E4F-093E6A68D2AA}"/>
    <dgm:cxn modelId="{2B26BA8B-6E4B-48D9-905A-9642D82F1B85}" srcId="{DDADD8E5-D89A-4183-8D46-41C74B74B597}" destId="{FFC65FA1-F051-461C-836A-137E56308FBF}" srcOrd="4" destOrd="0" parTransId="{BA21C09F-E201-4122-B69C-810BCA224FC4}" sibTransId="{873ECFFD-1F9A-412C-B5DD-01F756D4408A}"/>
    <dgm:cxn modelId="{D1196DA3-0967-435D-AA36-A5BCA08E27D3}" type="presOf" srcId="{DDADD8E5-D89A-4183-8D46-41C74B74B597}" destId="{E89FD311-998D-4239-9BAE-BE8E184D9EFD}" srcOrd="0" destOrd="0" presId="urn:microsoft.com/office/officeart/2005/8/layout/default"/>
    <dgm:cxn modelId="{F36B48A7-57ED-44AD-B1CB-9FB7A9DD857F}" type="presOf" srcId="{AAFC8D52-0F44-4210-B9BB-6CDD932A7678}" destId="{D6323AF8-FDE8-4CCB-B7A4-8FFEA6E4E40A}" srcOrd="0" destOrd="0" presId="urn:microsoft.com/office/officeart/2005/8/layout/default"/>
    <dgm:cxn modelId="{BFE1ECB4-B367-4FBA-A7F0-6C8FAADA2B2C}" srcId="{DDADD8E5-D89A-4183-8D46-41C74B74B597}" destId="{2E5BD320-BCBD-4941-A368-FE930CD24E62}" srcOrd="0" destOrd="0" parTransId="{31152145-7508-469E-B6E7-169408E10FE3}" sibTransId="{97BB6D4B-531A-413E-8EEC-5EA0ED7EA90E}"/>
    <dgm:cxn modelId="{1CAEC7C5-19BE-4CC6-AA46-93BFB22A6162}" srcId="{DDADD8E5-D89A-4183-8D46-41C74B74B597}" destId="{E28ADADF-55F6-4EFA-B4B9-A20AA00C2475}" srcOrd="6" destOrd="0" parTransId="{1C684998-BC7B-4014-A89F-5599972C9605}" sibTransId="{9DCF5E25-F18C-4519-B4A4-3E78987416A4}"/>
    <dgm:cxn modelId="{3D1397C7-3027-4BF1-9098-0177A497FA4B}" srcId="{DDADD8E5-D89A-4183-8D46-41C74B74B597}" destId="{FD7A511D-5084-4261-9812-2E2D9C5AC1CF}" srcOrd="2" destOrd="0" parTransId="{84DFB309-3006-48BD-8588-ADF0879F8657}" sibTransId="{E8682F8E-3B6C-43C5-9617-1F1E72EA65B8}"/>
    <dgm:cxn modelId="{1F42E2C7-1AAF-4C8D-BBB6-41294EAEE200}" type="presOf" srcId="{C9E3C8FB-1776-4AAA-A2BB-F9EB72B8CA39}" destId="{D0799FEA-37FF-4A1A-9F8D-B43B5EE6319F}" srcOrd="0" destOrd="0" presId="urn:microsoft.com/office/officeart/2005/8/layout/default"/>
    <dgm:cxn modelId="{CE334FCB-A38A-4628-8EEB-0808DD771B85}" srcId="{DDADD8E5-D89A-4183-8D46-41C74B74B597}" destId="{C9E3C8FB-1776-4AAA-A2BB-F9EB72B8CA39}" srcOrd="3" destOrd="0" parTransId="{1A13B4D0-A708-465E-A382-443EF7976216}" sibTransId="{062C98D1-84E0-42FD-8F1A-BD737AFF20F0}"/>
    <dgm:cxn modelId="{5A1158D1-89B1-4571-B0A6-5B6EEA8A876A}" type="presOf" srcId="{F84C9C10-DD46-42D5-9B02-85A4D96B551E}" destId="{7EEEBC65-2B4D-4559-BB0A-4970CD8FCD20}" srcOrd="0" destOrd="0" presId="urn:microsoft.com/office/officeart/2005/8/layout/default"/>
    <dgm:cxn modelId="{B91F6BE1-868F-4B45-925B-A5D29B2E7457}" type="presOf" srcId="{FFC65FA1-F051-461C-836A-137E56308FBF}" destId="{F9C57CB7-1B0D-4412-A793-0620B26BEE43}" srcOrd="0" destOrd="0" presId="urn:microsoft.com/office/officeart/2005/8/layout/default"/>
    <dgm:cxn modelId="{8AA739E7-6487-4047-95E7-55241C34DB3B}" srcId="{DDADD8E5-D89A-4183-8D46-41C74B74B597}" destId="{F84C9C10-DD46-42D5-9B02-85A4D96B551E}" srcOrd="8" destOrd="0" parTransId="{619CB26E-2678-471D-B7A4-32AF8CFF16BB}" sibTransId="{F92B9840-8858-4BCD-A6F3-4D4533458241}"/>
    <dgm:cxn modelId="{A1695AE9-E5C0-4F3E-95F2-7E0D9E2343BF}" type="presOf" srcId="{DAA926A9-733C-4310-91F0-B12ABE5E29CC}" destId="{649F5857-5647-42AA-9F86-39D8728EDBC6}" srcOrd="0" destOrd="0" presId="urn:microsoft.com/office/officeart/2005/8/layout/default"/>
    <dgm:cxn modelId="{285D50F6-1F7A-4B05-A819-3D04FEC9B517}" srcId="{DDADD8E5-D89A-4183-8D46-41C74B74B597}" destId="{AAFC8D52-0F44-4210-B9BB-6CDD932A7678}" srcOrd="7" destOrd="0" parTransId="{62ACABFC-620E-4F8D-B3F7-A53D4BC579CB}" sibTransId="{33A4C6F6-5A02-4495-A234-4BDEF17A6312}"/>
    <dgm:cxn modelId="{5900079D-1056-4AE3-A04F-C347C9B24DE3}" type="presParOf" srcId="{E89FD311-998D-4239-9BAE-BE8E184D9EFD}" destId="{54F317B9-803C-4DC5-AA49-9775ADCBC7A4}" srcOrd="0" destOrd="0" presId="urn:microsoft.com/office/officeart/2005/8/layout/default"/>
    <dgm:cxn modelId="{D3B52077-1A8C-4B76-8F7F-4D7D5DFC0F10}" type="presParOf" srcId="{E89FD311-998D-4239-9BAE-BE8E184D9EFD}" destId="{D2508499-BF60-49FC-AC92-34DFDB467C9A}" srcOrd="1" destOrd="0" presId="urn:microsoft.com/office/officeart/2005/8/layout/default"/>
    <dgm:cxn modelId="{DE6A02FA-09D7-498A-A0D4-D0146133AE54}" type="presParOf" srcId="{E89FD311-998D-4239-9BAE-BE8E184D9EFD}" destId="{04539F4E-FD54-4A16-9017-38B13F7AA00A}" srcOrd="2" destOrd="0" presId="urn:microsoft.com/office/officeart/2005/8/layout/default"/>
    <dgm:cxn modelId="{4E1AEE4F-956F-45B9-B519-11994D17CD69}" type="presParOf" srcId="{E89FD311-998D-4239-9BAE-BE8E184D9EFD}" destId="{F1A56DC6-60EB-4A08-9D3E-F42914C0A5E8}" srcOrd="3" destOrd="0" presId="urn:microsoft.com/office/officeart/2005/8/layout/default"/>
    <dgm:cxn modelId="{26C723FC-C36C-41FE-8C79-16570BCEC3F0}" type="presParOf" srcId="{E89FD311-998D-4239-9BAE-BE8E184D9EFD}" destId="{F502554F-E325-487F-A3B8-2EF68CF42831}" srcOrd="4" destOrd="0" presId="urn:microsoft.com/office/officeart/2005/8/layout/default"/>
    <dgm:cxn modelId="{E6B9CB2C-F896-41F4-95C3-78FA4529F0B8}" type="presParOf" srcId="{E89FD311-998D-4239-9BAE-BE8E184D9EFD}" destId="{85D5B234-F090-48A1-B9AD-2B686291FEB7}" srcOrd="5" destOrd="0" presId="urn:microsoft.com/office/officeart/2005/8/layout/default"/>
    <dgm:cxn modelId="{60B7249C-7DA6-4E2A-8653-6D37064FD422}" type="presParOf" srcId="{E89FD311-998D-4239-9BAE-BE8E184D9EFD}" destId="{D0799FEA-37FF-4A1A-9F8D-B43B5EE6319F}" srcOrd="6" destOrd="0" presId="urn:microsoft.com/office/officeart/2005/8/layout/default"/>
    <dgm:cxn modelId="{61463403-01B2-4EBF-A0DB-EA704612D75D}" type="presParOf" srcId="{E89FD311-998D-4239-9BAE-BE8E184D9EFD}" destId="{61F4D1A8-637E-41D0-8FB6-1FD1F6EB027A}" srcOrd="7" destOrd="0" presId="urn:microsoft.com/office/officeart/2005/8/layout/default"/>
    <dgm:cxn modelId="{F4D480E9-1CF0-4E23-89D0-B3C73E014567}" type="presParOf" srcId="{E89FD311-998D-4239-9BAE-BE8E184D9EFD}" destId="{F9C57CB7-1B0D-4412-A793-0620B26BEE43}" srcOrd="8" destOrd="0" presId="urn:microsoft.com/office/officeart/2005/8/layout/default"/>
    <dgm:cxn modelId="{717A6FD9-4302-4CCE-AB41-F86C20350949}" type="presParOf" srcId="{E89FD311-998D-4239-9BAE-BE8E184D9EFD}" destId="{309EFCC9-B7D7-456D-A97D-7CB7EC9E08D0}" srcOrd="9" destOrd="0" presId="urn:microsoft.com/office/officeart/2005/8/layout/default"/>
    <dgm:cxn modelId="{05406DDF-1223-49BF-831B-2F57F52C6BA7}" type="presParOf" srcId="{E89FD311-998D-4239-9BAE-BE8E184D9EFD}" destId="{649F5857-5647-42AA-9F86-39D8728EDBC6}" srcOrd="10" destOrd="0" presId="urn:microsoft.com/office/officeart/2005/8/layout/default"/>
    <dgm:cxn modelId="{754E7EBE-1380-49A5-9896-F97A03454DC4}" type="presParOf" srcId="{E89FD311-998D-4239-9BAE-BE8E184D9EFD}" destId="{3C28472F-9FDD-42A2-A1FB-25EB77BB0C73}" srcOrd="11" destOrd="0" presId="urn:microsoft.com/office/officeart/2005/8/layout/default"/>
    <dgm:cxn modelId="{2A721FF0-03F9-4360-9357-6D705F8A497A}" type="presParOf" srcId="{E89FD311-998D-4239-9BAE-BE8E184D9EFD}" destId="{9D31DD93-041C-4390-A238-6E63E1AD5CEB}" srcOrd="12" destOrd="0" presId="urn:microsoft.com/office/officeart/2005/8/layout/default"/>
    <dgm:cxn modelId="{953E1C1D-EB8F-4166-8FC5-7B0AB2FB1EFD}" type="presParOf" srcId="{E89FD311-998D-4239-9BAE-BE8E184D9EFD}" destId="{A189E877-7427-46CE-80DE-B8EC4D1950C5}" srcOrd="13" destOrd="0" presId="urn:microsoft.com/office/officeart/2005/8/layout/default"/>
    <dgm:cxn modelId="{3B4B76C3-D91D-4D5C-AC3C-8C5994DA0571}" type="presParOf" srcId="{E89FD311-998D-4239-9BAE-BE8E184D9EFD}" destId="{D6323AF8-FDE8-4CCB-B7A4-8FFEA6E4E40A}" srcOrd="14" destOrd="0" presId="urn:microsoft.com/office/officeart/2005/8/layout/default"/>
    <dgm:cxn modelId="{F56C62D3-B104-48C0-99C9-E5EED3AB678F}" type="presParOf" srcId="{E89FD311-998D-4239-9BAE-BE8E184D9EFD}" destId="{C0F394AE-1F04-40C2-8404-3F726E30BEF1}" srcOrd="15" destOrd="0" presId="urn:microsoft.com/office/officeart/2005/8/layout/default"/>
    <dgm:cxn modelId="{575F43B1-D151-4812-BEE8-1CE3677EAD74}" type="presParOf" srcId="{E89FD311-998D-4239-9BAE-BE8E184D9EFD}" destId="{7EEEBC65-2B4D-4559-BB0A-4970CD8FCD20}" srcOrd="16" destOrd="0" presId="urn:microsoft.com/office/officeart/2005/8/layout/default"/>
    <dgm:cxn modelId="{36495A0A-1FCF-40BD-999E-0B725308D17E}" type="presParOf" srcId="{E89FD311-998D-4239-9BAE-BE8E184D9EFD}" destId="{F4C62154-A9BC-4835-AAA3-25A36E04151B}" srcOrd="17" destOrd="0" presId="urn:microsoft.com/office/officeart/2005/8/layout/default"/>
    <dgm:cxn modelId="{9910B75A-B46D-4EBC-B8DF-407A9EC62C81}" type="presParOf" srcId="{E89FD311-998D-4239-9BAE-BE8E184D9EFD}" destId="{00E98E1B-DC6E-441E-98BD-AED20B4AD912}"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3774B-0ED0-4DA3-867D-3934AE711CD4}">
      <dsp:nvSpPr>
        <dsp:cNvPr id="0" name=""/>
        <dsp:cNvSpPr/>
      </dsp:nvSpPr>
      <dsp:spPr>
        <a:xfrm>
          <a:off x="2548" y="1339324"/>
          <a:ext cx="2268508" cy="907403"/>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Choose of the Schema </a:t>
          </a:r>
          <a:endParaRPr lang="en-PK" sz="1800" kern="1200" dirty="0">
            <a:latin typeface="Times New Roman" panose="02020603050405020304" pitchFamily="18" charset="0"/>
            <a:cs typeface="Times New Roman" panose="02020603050405020304" pitchFamily="18" charset="0"/>
          </a:endParaRPr>
        </a:p>
      </dsp:txBody>
      <dsp:txXfrm>
        <a:off x="456250" y="1339324"/>
        <a:ext cx="1361105" cy="907403"/>
      </dsp:txXfrm>
    </dsp:sp>
    <dsp:sp modelId="{95892FE6-669B-4EEB-83D8-12A9A6139424}">
      <dsp:nvSpPr>
        <dsp:cNvPr id="0" name=""/>
        <dsp:cNvSpPr/>
      </dsp:nvSpPr>
      <dsp:spPr>
        <a:xfrm>
          <a:off x="2044206" y="1339324"/>
          <a:ext cx="2268508" cy="907403"/>
        </a:xfrm>
        <a:prstGeom prst="chevron">
          <a:avLst/>
        </a:prstGeom>
        <a:solidFill>
          <a:schemeClr val="accent4">
            <a:hueOff val="-290838"/>
            <a:satOff val="7831"/>
            <a:lumOff val="-201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Select Data &amp; Regions table  </a:t>
          </a:r>
          <a:endParaRPr lang="en-PK" sz="1800" kern="1200" dirty="0">
            <a:latin typeface="Times New Roman" panose="02020603050405020304" pitchFamily="18" charset="0"/>
            <a:cs typeface="Times New Roman" panose="02020603050405020304" pitchFamily="18" charset="0"/>
          </a:endParaRPr>
        </a:p>
      </dsp:txBody>
      <dsp:txXfrm>
        <a:off x="2497908" y="1339324"/>
        <a:ext cx="1361105" cy="907403"/>
      </dsp:txXfrm>
    </dsp:sp>
    <dsp:sp modelId="{7679AC8D-C214-40F7-B6A3-4913D28F743E}">
      <dsp:nvSpPr>
        <dsp:cNvPr id="0" name=""/>
        <dsp:cNvSpPr/>
      </dsp:nvSpPr>
      <dsp:spPr>
        <a:xfrm>
          <a:off x="4085864" y="1339324"/>
          <a:ext cx="2268508" cy="907403"/>
        </a:xfrm>
        <a:prstGeom prst="chevron">
          <a:avLst/>
        </a:prstGeom>
        <a:solidFill>
          <a:schemeClr val="accent4">
            <a:hueOff val="-581676"/>
            <a:satOff val="15662"/>
            <a:lumOff val="-40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Sales Data &amp; Customer Data </a:t>
          </a:r>
          <a:endParaRPr lang="en-PK" sz="1800" kern="1200" dirty="0">
            <a:latin typeface="Times New Roman" panose="02020603050405020304" pitchFamily="18" charset="0"/>
            <a:cs typeface="Times New Roman" panose="02020603050405020304" pitchFamily="18" charset="0"/>
          </a:endParaRPr>
        </a:p>
      </dsp:txBody>
      <dsp:txXfrm>
        <a:off x="4539566" y="1339324"/>
        <a:ext cx="1361105" cy="907403"/>
      </dsp:txXfrm>
    </dsp:sp>
    <dsp:sp modelId="{B2177C8F-A078-4AE3-9AB4-2DA1AF9A4FBA}">
      <dsp:nvSpPr>
        <dsp:cNvPr id="0" name=""/>
        <dsp:cNvSpPr/>
      </dsp:nvSpPr>
      <dsp:spPr>
        <a:xfrm>
          <a:off x="6127522" y="1339324"/>
          <a:ext cx="2268508" cy="907403"/>
        </a:xfrm>
        <a:prstGeom prst="chevron">
          <a:avLst/>
        </a:prstGeom>
        <a:solidFill>
          <a:schemeClr val="accent4">
            <a:hueOff val="-872514"/>
            <a:satOff val="23492"/>
            <a:lumOff val="-603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Sales Data Table &amp; Products Data Table </a:t>
          </a:r>
          <a:endParaRPr lang="en-PK" sz="1800" kern="1200" dirty="0">
            <a:latin typeface="Times New Roman" panose="02020603050405020304" pitchFamily="18" charset="0"/>
            <a:cs typeface="Times New Roman" panose="02020603050405020304" pitchFamily="18" charset="0"/>
          </a:endParaRPr>
        </a:p>
      </dsp:txBody>
      <dsp:txXfrm>
        <a:off x="6581224" y="1339324"/>
        <a:ext cx="1361105" cy="907403"/>
      </dsp:txXfrm>
    </dsp:sp>
    <dsp:sp modelId="{78C0B420-D2C0-4861-9D49-03675F6E6D75}">
      <dsp:nvSpPr>
        <dsp:cNvPr id="0" name=""/>
        <dsp:cNvSpPr/>
      </dsp:nvSpPr>
      <dsp:spPr>
        <a:xfrm>
          <a:off x="8169180" y="1339324"/>
          <a:ext cx="2268508" cy="907403"/>
        </a:xfrm>
        <a:prstGeom prst="chevron">
          <a:avLst/>
        </a:prstGeom>
        <a:solidFill>
          <a:schemeClr val="accent4">
            <a:hueOff val="-1163352"/>
            <a:satOff val="31323"/>
            <a:lumOff val="-80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Sales Data Table &amp; Date Table</a:t>
          </a:r>
          <a:endParaRPr lang="en-PK" sz="1800" kern="1200" dirty="0">
            <a:latin typeface="Times New Roman" panose="02020603050405020304" pitchFamily="18" charset="0"/>
            <a:cs typeface="Times New Roman" panose="02020603050405020304" pitchFamily="18" charset="0"/>
          </a:endParaRPr>
        </a:p>
      </dsp:txBody>
      <dsp:txXfrm>
        <a:off x="8622882" y="1339324"/>
        <a:ext cx="1361105" cy="907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317B9-803C-4DC5-AA49-9775ADCBC7A4}">
      <dsp:nvSpPr>
        <dsp:cNvPr id="0" name=""/>
        <dsp:cNvSpPr/>
      </dsp:nvSpPr>
      <dsp:spPr>
        <a:xfrm>
          <a:off x="941919" y="1732"/>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Sales</a:t>
          </a:r>
          <a:endParaRPr lang="en-PK" sz="3200" kern="1200" dirty="0">
            <a:latin typeface="Times New Roman" panose="02020603050405020304" pitchFamily="18" charset="0"/>
            <a:cs typeface="Times New Roman" panose="02020603050405020304" pitchFamily="18" charset="0"/>
          </a:endParaRPr>
        </a:p>
      </dsp:txBody>
      <dsp:txXfrm>
        <a:off x="941919" y="1732"/>
        <a:ext cx="2112143" cy="1267286"/>
      </dsp:txXfrm>
    </dsp:sp>
    <dsp:sp modelId="{04539F4E-FD54-4A16-9017-38B13F7AA00A}">
      <dsp:nvSpPr>
        <dsp:cNvPr id="0" name=""/>
        <dsp:cNvSpPr/>
      </dsp:nvSpPr>
      <dsp:spPr>
        <a:xfrm>
          <a:off x="3265277" y="1732"/>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Sales PY </a:t>
          </a:r>
          <a:endParaRPr lang="en-PK" sz="3200" kern="1200" dirty="0">
            <a:latin typeface="Times New Roman" panose="02020603050405020304" pitchFamily="18" charset="0"/>
            <a:cs typeface="Times New Roman" panose="02020603050405020304" pitchFamily="18" charset="0"/>
          </a:endParaRPr>
        </a:p>
      </dsp:txBody>
      <dsp:txXfrm>
        <a:off x="3265277" y="1732"/>
        <a:ext cx="2112143" cy="1267286"/>
      </dsp:txXfrm>
    </dsp:sp>
    <dsp:sp modelId="{F502554F-E325-487F-A3B8-2EF68CF42831}">
      <dsp:nvSpPr>
        <dsp:cNvPr id="0" name=""/>
        <dsp:cNvSpPr/>
      </dsp:nvSpPr>
      <dsp:spPr>
        <a:xfrm>
          <a:off x="5588635" y="1732"/>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Sales vs PY </a:t>
          </a:r>
          <a:endParaRPr lang="en-PK" sz="3200" kern="1200" dirty="0">
            <a:latin typeface="Times New Roman" panose="02020603050405020304" pitchFamily="18" charset="0"/>
            <a:cs typeface="Times New Roman" panose="02020603050405020304" pitchFamily="18" charset="0"/>
          </a:endParaRPr>
        </a:p>
      </dsp:txBody>
      <dsp:txXfrm>
        <a:off x="5588635" y="1732"/>
        <a:ext cx="2112143" cy="1267286"/>
      </dsp:txXfrm>
    </dsp:sp>
    <dsp:sp modelId="{D0799FEA-37FF-4A1A-9F8D-B43B5EE6319F}">
      <dsp:nvSpPr>
        <dsp:cNvPr id="0" name=""/>
        <dsp:cNvSpPr/>
      </dsp:nvSpPr>
      <dsp:spPr>
        <a:xfrm>
          <a:off x="941919" y="1480233"/>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Sales Vs PY % </a:t>
          </a:r>
          <a:endParaRPr lang="en-PK" sz="3200" kern="1200" dirty="0">
            <a:latin typeface="Times New Roman" panose="02020603050405020304" pitchFamily="18" charset="0"/>
            <a:cs typeface="Times New Roman" panose="02020603050405020304" pitchFamily="18" charset="0"/>
          </a:endParaRPr>
        </a:p>
      </dsp:txBody>
      <dsp:txXfrm>
        <a:off x="941919" y="1480233"/>
        <a:ext cx="2112143" cy="1267286"/>
      </dsp:txXfrm>
    </dsp:sp>
    <dsp:sp modelId="{F9C57CB7-1B0D-4412-A793-0620B26BEE43}">
      <dsp:nvSpPr>
        <dsp:cNvPr id="0" name=""/>
        <dsp:cNvSpPr/>
      </dsp:nvSpPr>
      <dsp:spPr>
        <a:xfrm>
          <a:off x="3265277" y="1480233"/>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Products Sold </a:t>
          </a:r>
          <a:endParaRPr lang="en-PK" sz="3200" kern="1200" dirty="0">
            <a:latin typeface="Times New Roman" panose="02020603050405020304" pitchFamily="18" charset="0"/>
            <a:cs typeface="Times New Roman" panose="02020603050405020304" pitchFamily="18" charset="0"/>
          </a:endParaRPr>
        </a:p>
      </dsp:txBody>
      <dsp:txXfrm>
        <a:off x="3265277" y="1480233"/>
        <a:ext cx="2112143" cy="1267286"/>
      </dsp:txXfrm>
    </dsp:sp>
    <dsp:sp modelId="{649F5857-5647-42AA-9F86-39D8728EDBC6}">
      <dsp:nvSpPr>
        <dsp:cNvPr id="0" name=""/>
        <dsp:cNvSpPr/>
      </dsp:nvSpPr>
      <dsp:spPr>
        <a:xfrm>
          <a:off x="5572963" y="1456712"/>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Profit</a:t>
          </a:r>
          <a:endParaRPr lang="en-PK" sz="3200" kern="1200" dirty="0">
            <a:latin typeface="Times New Roman" panose="02020603050405020304" pitchFamily="18" charset="0"/>
            <a:cs typeface="Times New Roman" panose="02020603050405020304" pitchFamily="18" charset="0"/>
          </a:endParaRPr>
        </a:p>
      </dsp:txBody>
      <dsp:txXfrm>
        <a:off x="5572963" y="1456712"/>
        <a:ext cx="2112143" cy="1267286"/>
      </dsp:txXfrm>
    </dsp:sp>
    <dsp:sp modelId="{9D31DD93-041C-4390-A238-6E63E1AD5CEB}">
      <dsp:nvSpPr>
        <dsp:cNvPr id="0" name=""/>
        <dsp:cNvSpPr/>
      </dsp:nvSpPr>
      <dsp:spPr>
        <a:xfrm>
          <a:off x="941919" y="2958734"/>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Profit LY</a:t>
          </a:r>
          <a:endParaRPr lang="en-PK" sz="3200" kern="1200" dirty="0">
            <a:latin typeface="Times New Roman" panose="02020603050405020304" pitchFamily="18" charset="0"/>
            <a:cs typeface="Times New Roman" panose="02020603050405020304" pitchFamily="18" charset="0"/>
          </a:endParaRPr>
        </a:p>
      </dsp:txBody>
      <dsp:txXfrm>
        <a:off x="941919" y="2958734"/>
        <a:ext cx="2112143" cy="1267286"/>
      </dsp:txXfrm>
    </dsp:sp>
    <dsp:sp modelId="{D6323AF8-FDE8-4CCB-B7A4-8FFEA6E4E40A}">
      <dsp:nvSpPr>
        <dsp:cNvPr id="0" name=""/>
        <dsp:cNvSpPr/>
      </dsp:nvSpPr>
      <dsp:spPr>
        <a:xfrm>
          <a:off x="3265277" y="2958734"/>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Profit Vs. LY </a:t>
          </a:r>
          <a:endParaRPr lang="en-PK" sz="3200" kern="1200" dirty="0">
            <a:latin typeface="Times New Roman" panose="02020603050405020304" pitchFamily="18" charset="0"/>
            <a:cs typeface="Times New Roman" panose="02020603050405020304" pitchFamily="18" charset="0"/>
          </a:endParaRPr>
        </a:p>
      </dsp:txBody>
      <dsp:txXfrm>
        <a:off x="3265277" y="2958734"/>
        <a:ext cx="2112143" cy="1267286"/>
      </dsp:txXfrm>
    </dsp:sp>
    <dsp:sp modelId="{7EEEBC65-2B4D-4559-BB0A-4970CD8FCD20}">
      <dsp:nvSpPr>
        <dsp:cNvPr id="0" name=""/>
        <dsp:cNvSpPr/>
      </dsp:nvSpPr>
      <dsp:spPr>
        <a:xfrm>
          <a:off x="5588635" y="2958734"/>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Profit Vs. LY %  </a:t>
          </a:r>
          <a:endParaRPr lang="en-PK" sz="3200" kern="1200" dirty="0">
            <a:latin typeface="Times New Roman" panose="02020603050405020304" pitchFamily="18" charset="0"/>
            <a:cs typeface="Times New Roman" panose="02020603050405020304" pitchFamily="18" charset="0"/>
          </a:endParaRPr>
        </a:p>
      </dsp:txBody>
      <dsp:txXfrm>
        <a:off x="5588635" y="2958734"/>
        <a:ext cx="2112143" cy="1267286"/>
      </dsp:txXfrm>
    </dsp:sp>
    <dsp:sp modelId="{00E98E1B-DC6E-441E-98BD-AED20B4AD912}">
      <dsp:nvSpPr>
        <dsp:cNvPr id="0" name=""/>
        <dsp:cNvSpPr/>
      </dsp:nvSpPr>
      <dsp:spPr>
        <a:xfrm>
          <a:off x="3265277" y="4437234"/>
          <a:ext cx="2112143" cy="1267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Times New Roman" panose="02020603050405020304" pitchFamily="18" charset="0"/>
              <a:cs typeface="Times New Roman" panose="02020603050405020304" pitchFamily="18" charset="0"/>
            </a:rPr>
            <a:t>Profit Margin</a:t>
          </a:r>
          <a:endParaRPr lang="en-PK" sz="3200" kern="1200" dirty="0">
            <a:latin typeface="Times New Roman" panose="02020603050405020304" pitchFamily="18" charset="0"/>
            <a:cs typeface="Times New Roman" panose="02020603050405020304" pitchFamily="18" charset="0"/>
          </a:endParaRPr>
        </a:p>
      </dsp:txBody>
      <dsp:txXfrm>
        <a:off x="3265277" y="4437234"/>
        <a:ext cx="2112143" cy="12672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12/21/2023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webp"/><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bin"/><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image" Target="../media/image41.bin"/><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a:stretch/>
        </p:blipFill>
        <p:spPr>
          <a:xfrm>
            <a:off x="-1" y="0"/>
            <a:ext cx="6834433" cy="6857999"/>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834432" y="1930400"/>
            <a:ext cx="5357568" cy="2616462"/>
          </a:xfrm>
        </p:spPr>
        <p:txBody>
          <a:bodyPr>
            <a:normAutofit/>
          </a:bodyPr>
          <a:lstStyle/>
          <a:p>
            <a:pPr algn="ctr"/>
            <a:r>
              <a:rPr lang="en-US" sz="3600" dirty="0">
                <a:latin typeface="Times New Roman" panose="02020603050405020304" pitchFamily="18" charset="0"/>
                <a:cs typeface="Times New Roman" panose="02020603050405020304" pitchFamily="18" charset="0"/>
              </a:rPr>
              <a:t>Business Intelligence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7020047" y="4990172"/>
            <a:ext cx="4986338" cy="1261541"/>
          </a:xfrm>
        </p:spPr>
        <p:txBody>
          <a:bodyPr>
            <a:normAutofit fontScale="70000" lnSpcReduction="20000"/>
          </a:bodyPr>
          <a:lstStyle/>
          <a:p>
            <a:pPr algn="r"/>
            <a:r>
              <a:rPr lang="en-US" b="1" dirty="0">
                <a:latin typeface="Times New Roman" panose="02020603050405020304" pitchFamily="18" charset="0"/>
                <a:cs typeface="Times New Roman" panose="02020603050405020304" pitchFamily="18" charset="0"/>
              </a:rPr>
              <a:t>                               Presented By:</a:t>
            </a:r>
          </a:p>
          <a:p>
            <a:pPr algn="r"/>
            <a:r>
              <a:rPr lang="en-US" b="1" dirty="0">
                <a:latin typeface="Times New Roman" panose="02020603050405020304" pitchFamily="18" charset="0"/>
                <a:cs typeface="Times New Roman" panose="02020603050405020304" pitchFamily="18" charset="0"/>
              </a:rPr>
              <a:t>Aresha Arshad</a:t>
            </a:r>
          </a:p>
          <a:p>
            <a:pPr algn="r"/>
            <a:r>
              <a:rPr lang="en-US" b="1" dirty="0">
                <a:latin typeface="Times New Roman" panose="02020603050405020304" pitchFamily="18" charset="0"/>
                <a:cs typeface="Times New Roman" panose="02020603050405020304" pitchFamily="18" charset="0"/>
              </a:rPr>
              <a:t>Reeha Khan</a:t>
            </a:r>
          </a:p>
          <a:p>
            <a:pPr algn="r"/>
            <a:r>
              <a:rPr lang="en-US" b="1" dirty="0" err="1">
                <a:latin typeface="Times New Roman" panose="02020603050405020304" pitchFamily="18" charset="0"/>
                <a:cs typeface="Times New Roman" panose="02020603050405020304" pitchFamily="18" charset="0"/>
              </a:rPr>
              <a:t>Aimen</a:t>
            </a:r>
            <a:r>
              <a:rPr lang="en-US" b="1" dirty="0">
                <a:latin typeface="Times New Roman" panose="02020603050405020304" pitchFamily="18" charset="0"/>
                <a:cs typeface="Times New Roman" panose="02020603050405020304" pitchFamily="18" charset="0"/>
              </a:rPr>
              <a:t> Khan</a:t>
            </a:r>
          </a:p>
          <a:p>
            <a:pPr algn="ct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3D5F66E-72AF-8E77-7244-BBF2397CA4D0}"/>
              </a:ext>
            </a:extLst>
          </p:cNvPr>
          <p:cNvCxnSpPr/>
          <p:nvPr/>
        </p:nvCxnSpPr>
        <p:spPr>
          <a:xfrm>
            <a:off x="7484882" y="4686010"/>
            <a:ext cx="3864990" cy="0"/>
          </a:xfrm>
          <a:prstGeom prst="line">
            <a:avLst/>
          </a:prstGeom>
          <a:ln w="28575">
            <a:solidFill>
              <a:schemeClr val="accent1">
                <a:lumMod val="75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03904442-5D90-2413-BE8A-60A6A9F779C9}"/>
              </a:ext>
            </a:extLst>
          </p:cNvPr>
          <p:cNvSpPr txBox="1"/>
          <p:nvPr/>
        </p:nvSpPr>
        <p:spPr>
          <a:xfrm>
            <a:off x="6834432" y="1455154"/>
            <a:ext cx="5357568" cy="646331"/>
          </a:xfrm>
          <a:prstGeom prst="rect">
            <a:avLst/>
          </a:prstGeom>
          <a:noFill/>
          <a:ln>
            <a:noFill/>
          </a:ln>
        </p:spPr>
        <p:txBody>
          <a:bodyPr wrap="square" rtlCol="0">
            <a:spAutoFit/>
          </a:bodyPr>
          <a:lstStyle/>
          <a:p>
            <a:pPr algn="ct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SALES DASHBOARD</a:t>
            </a:r>
            <a:endParaRPr lang="en-PK" sz="3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3.png" descr="A screenshot of a computer&#10;&#10;Description automatically generated">
            <a:extLst>
              <a:ext uri="{FF2B5EF4-FFF2-40B4-BE49-F238E27FC236}">
                <a16:creationId xmlns:a16="http://schemas.microsoft.com/office/drawing/2014/main" id="{43E13840-394C-F510-C195-0DBDD1EB2751}"/>
              </a:ext>
            </a:extLst>
          </p:cNvPr>
          <p:cNvPicPr/>
          <p:nvPr/>
        </p:nvPicPr>
        <p:blipFill rotWithShape="1">
          <a:blip r:embed="rId2"/>
          <a:srcRect r="-1" b="2769"/>
          <a:stretch/>
        </p:blipFill>
        <p:spPr bwMode="auto">
          <a:xfrm>
            <a:off x="335756" y="260350"/>
            <a:ext cx="11520488" cy="63007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532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p:txBody>
          <a:bodyPr>
            <a:normAutofit/>
          </a:bodyPr>
          <a:lstStyle/>
          <a:p>
            <a:r>
              <a:rPr lang="en-US" sz="6600" dirty="0">
                <a:latin typeface="Times New Roman" panose="02020603050405020304" pitchFamily="18" charset="0"/>
                <a:cs typeface="Times New Roman" panose="02020603050405020304" pitchFamily="18" charset="0"/>
              </a:rPr>
              <a:t>Data Modeling</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p:pic>
    </p:spTree>
    <p:extLst>
      <p:ext uri="{BB962C8B-B14F-4D97-AF65-F5344CB8AC3E}">
        <p14:creationId xmlns:p14="http://schemas.microsoft.com/office/powerpoint/2010/main" val="346288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12</a:t>
            </a:fld>
            <a:endParaRPr lang="en-US" dirty="0"/>
          </a:p>
        </p:txBody>
      </p:sp>
      <p:graphicFrame>
        <p:nvGraphicFramePr>
          <p:cNvPr id="15" name="Diagram 14">
            <a:extLst>
              <a:ext uri="{FF2B5EF4-FFF2-40B4-BE49-F238E27FC236}">
                <a16:creationId xmlns:a16="http://schemas.microsoft.com/office/drawing/2014/main" id="{8976DDED-641C-C68B-CEAF-20EE4B4F592A}"/>
              </a:ext>
            </a:extLst>
          </p:cNvPr>
          <p:cNvGraphicFramePr/>
          <p:nvPr>
            <p:extLst>
              <p:ext uri="{D42A27DB-BD31-4B8C-83A1-F6EECF244321}">
                <p14:modId xmlns:p14="http://schemas.microsoft.com/office/powerpoint/2010/main" val="3025740740"/>
              </p:ext>
            </p:extLst>
          </p:nvPr>
        </p:nvGraphicFramePr>
        <p:xfrm>
          <a:off x="662856" y="3842601"/>
          <a:ext cx="10440238" cy="3586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38.png">
            <a:extLst>
              <a:ext uri="{FF2B5EF4-FFF2-40B4-BE49-F238E27FC236}">
                <a16:creationId xmlns:a16="http://schemas.microsoft.com/office/drawing/2014/main" id="{FEA4D58B-53A0-AE61-8D7D-2EB324422288}"/>
              </a:ext>
            </a:extLst>
          </p:cNvPr>
          <p:cNvPicPr>
            <a:picLocks noGrp="1"/>
          </p:cNvPicPr>
          <p:nvPr>
            <p:ph type="pic" sz="quarter" idx="10"/>
          </p:nvPr>
        </p:nvPicPr>
        <p:blipFill rotWithShape="1">
          <a:blip r:embed="rId8"/>
          <a:srcRect t="21735" b="17569"/>
          <a:stretch/>
        </p:blipFill>
        <p:spPr bwMode="auto">
          <a:xfrm>
            <a:off x="0" y="-142240"/>
            <a:ext cx="12192000" cy="46602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238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11FCCDD-BAA4-9368-3F82-851E7650AFAE}"/>
              </a:ext>
            </a:extLst>
          </p:cNvPr>
          <p:cNvPicPr>
            <a:picLocks noGrp="1" noChangeAspect="1"/>
          </p:cNvPicPr>
          <p:nvPr>
            <p:ph type="pic" sz="quarter" idx="10"/>
          </p:nvPr>
        </p:nvPicPr>
        <p:blipFill>
          <a:blip r:embed="rId2"/>
          <a:srcRect l="10509" r="10509"/>
          <a:stretch/>
        </p:blipFill>
        <p:spPr/>
      </p:pic>
      <p:sp>
        <p:nvSpPr>
          <p:cNvPr id="5" name="Title 4">
            <a:extLst>
              <a:ext uri="{FF2B5EF4-FFF2-40B4-BE49-F238E27FC236}">
                <a16:creationId xmlns:a16="http://schemas.microsoft.com/office/drawing/2014/main" id="{E707C754-4B89-8B39-D813-F6E6654FA441}"/>
              </a:ext>
            </a:extLst>
          </p:cNvPr>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  MEASURES</a:t>
            </a:r>
            <a:endParaRPr lang="en-PK"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F79F148D-8432-D652-B53E-087056DD183E}"/>
              </a:ext>
            </a:extLst>
          </p:cNvPr>
          <p:cNvSpPr>
            <a:spLocks noGrp="1"/>
          </p:cNvSpPr>
          <p:nvPr>
            <p:ph type="subTitle" idx="1"/>
          </p:nvPr>
        </p:nvSpPr>
        <p:spPr/>
        <p:txBody>
          <a:bodyPr/>
          <a:lstStyle/>
          <a:p>
            <a:endParaRPr lang="en-PK" dirty="0"/>
          </a:p>
        </p:txBody>
      </p:sp>
    </p:spTree>
    <p:extLst>
      <p:ext uri="{BB962C8B-B14F-4D97-AF65-F5344CB8AC3E}">
        <p14:creationId xmlns:p14="http://schemas.microsoft.com/office/powerpoint/2010/main" val="400389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2.png" descr="A screenshot of a computer&#10;&#10;Description automatically generated">
            <a:extLst>
              <a:ext uri="{FF2B5EF4-FFF2-40B4-BE49-F238E27FC236}">
                <a16:creationId xmlns:a16="http://schemas.microsoft.com/office/drawing/2014/main" id="{0AC53397-587D-F67E-CB64-91F133890CC1}"/>
              </a:ext>
            </a:extLst>
          </p:cNvPr>
          <p:cNvPicPr/>
          <p:nvPr/>
        </p:nvPicPr>
        <p:blipFill rotWithShape="1">
          <a:blip r:embed="rId2"/>
          <a:srcRect r="-1" b="2769"/>
          <a:stretch/>
        </p:blipFill>
        <p:spPr bwMode="auto">
          <a:xfrm>
            <a:off x="335756" y="260350"/>
            <a:ext cx="11520488" cy="63007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675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D7D9F65-68CE-09E2-BE5D-B7E3243D6485}"/>
              </a:ext>
            </a:extLst>
          </p:cNvPr>
          <p:cNvGraphicFramePr/>
          <p:nvPr>
            <p:extLst>
              <p:ext uri="{D42A27DB-BD31-4B8C-83A1-F6EECF244321}">
                <p14:modId xmlns:p14="http://schemas.microsoft.com/office/powerpoint/2010/main" val="3656051158"/>
              </p:ext>
            </p:extLst>
          </p:nvPr>
        </p:nvGraphicFramePr>
        <p:xfrm>
          <a:off x="1517301" y="432080"/>
          <a:ext cx="8642699" cy="5706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837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23.png">
            <a:extLst>
              <a:ext uri="{FF2B5EF4-FFF2-40B4-BE49-F238E27FC236}">
                <a16:creationId xmlns:a16="http://schemas.microsoft.com/office/drawing/2014/main" id="{A334E885-7945-F261-7D6D-69DA9AA0285C}"/>
              </a:ext>
            </a:extLst>
          </p:cNvPr>
          <p:cNvPicPr/>
          <p:nvPr/>
        </p:nvPicPr>
        <p:blipFill rotWithShape="1">
          <a:blip r:embed="rId2"/>
          <a:srcRect t="1" b="72616"/>
          <a:stretch/>
        </p:blipFill>
        <p:spPr bwMode="auto">
          <a:xfrm>
            <a:off x="335756" y="318325"/>
            <a:ext cx="11520488" cy="1469835"/>
          </a:xfrm>
          <a:prstGeom prst="rect">
            <a:avLst/>
          </a:prstGeom>
          <a:noFill/>
          <a:ln>
            <a:noFill/>
          </a:ln>
          <a:extLst>
            <a:ext uri="{53640926-AAD7-44D8-BBD7-CCE9431645EC}">
              <a14:shadowObscured xmlns:a14="http://schemas.microsoft.com/office/drawing/2010/main"/>
            </a:ext>
          </a:extLst>
        </p:spPr>
      </p:pic>
      <p:pic>
        <p:nvPicPr>
          <p:cNvPr id="4" name="image27.png">
            <a:extLst>
              <a:ext uri="{FF2B5EF4-FFF2-40B4-BE49-F238E27FC236}">
                <a16:creationId xmlns:a16="http://schemas.microsoft.com/office/drawing/2014/main" id="{8F8106EB-7050-CC84-40B6-4C1036B1403A}"/>
              </a:ext>
            </a:extLst>
          </p:cNvPr>
          <p:cNvPicPr/>
          <p:nvPr/>
        </p:nvPicPr>
        <p:blipFill rotWithShape="1">
          <a:blip r:embed="rId3"/>
          <a:srcRect t="21596" b="70838"/>
          <a:stretch/>
        </p:blipFill>
        <p:spPr bwMode="auto">
          <a:xfrm>
            <a:off x="335756" y="1935480"/>
            <a:ext cx="11520488" cy="533400"/>
          </a:xfrm>
          <a:prstGeom prst="rect">
            <a:avLst/>
          </a:prstGeom>
          <a:ln>
            <a:noFill/>
          </a:ln>
          <a:extLst>
            <a:ext uri="{53640926-AAD7-44D8-BBD7-CCE9431645EC}">
              <a14:shadowObscured xmlns:a14="http://schemas.microsoft.com/office/drawing/2010/main"/>
            </a:ext>
          </a:extLst>
        </p:spPr>
      </p:pic>
      <p:pic>
        <p:nvPicPr>
          <p:cNvPr id="5" name="image24.png">
            <a:extLst>
              <a:ext uri="{FF2B5EF4-FFF2-40B4-BE49-F238E27FC236}">
                <a16:creationId xmlns:a16="http://schemas.microsoft.com/office/drawing/2014/main" id="{3113EBAD-16F4-C935-D5A7-36AF975DEED9}"/>
              </a:ext>
            </a:extLst>
          </p:cNvPr>
          <p:cNvPicPr/>
          <p:nvPr/>
        </p:nvPicPr>
        <p:blipFill rotWithShape="1">
          <a:blip r:embed="rId4"/>
          <a:srcRect t="21681" b="73239"/>
          <a:stretch/>
        </p:blipFill>
        <p:spPr bwMode="auto">
          <a:xfrm>
            <a:off x="335756" y="2542539"/>
            <a:ext cx="11520488" cy="533400"/>
          </a:xfrm>
          <a:prstGeom prst="rect">
            <a:avLst/>
          </a:prstGeom>
          <a:ln>
            <a:noFill/>
          </a:ln>
          <a:extLst>
            <a:ext uri="{53640926-AAD7-44D8-BBD7-CCE9431645EC}">
              <a14:shadowObscured xmlns:a14="http://schemas.microsoft.com/office/drawing/2010/main"/>
            </a:ext>
          </a:extLst>
        </p:spPr>
      </p:pic>
      <p:pic>
        <p:nvPicPr>
          <p:cNvPr id="6" name="image36.png">
            <a:extLst>
              <a:ext uri="{FF2B5EF4-FFF2-40B4-BE49-F238E27FC236}">
                <a16:creationId xmlns:a16="http://schemas.microsoft.com/office/drawing/2014/main" id="{772702F8-99AB-0199-25A0-0656706F6D04}"/>
              </a:ext>
            </a:extLst>
          </p:cNvPr>
          <p:cNvPicPr/>
          <p:nvPr/>
        </p:nvPicPr>
        <p:blipFill rotWithShape="1">
          <a:blip r:embed="rId5"/>
          <a:srcRect t="21924" b="72716"/>
          <a:stretch/>
        </p:blipFill>
        <p:spPr bwMode="auto">
          <a:xfrm>
            <a:off x="335756" y="3162300"/>
            <a:ext cx="11520488" cy="533399"/>
          </a:xfrm>
          <a:prstGeom prst="rect">
            <a:avLst/>
          </a:prstGeom>
          <a:ln>
            <a:noFill/>
          </a:ln>
          <a:extLst>
            <a:ext uri="{53640926-AAD7-44D8-BBD7-CCE9431645EC}">
              <a14:shadowObscured xmlns:a14="http://schemas.microsoft.com/office/drawing/2010/main"/>
            </a:ext>
          </a:extLst>
        </p:spPr>
      </p:pic>
      <p:pic>
        <p:nvPicPr>
          <p:cNvPr id="7" name="image21.png">
            <a:extLst>
              <a:ext uri="{FF2B5EF4-FFF2-40B4-BE49-F238E27FC236}">
                <a16:creationId xmlns:a16="http://schemas.microsoft.com/office/drawing/2014/main" id="{5CB019F4-0D1E-ADBD-519D-746722AA1CAE}"/>
              </a:ext>
            </a:extLst>
          </p:cNvPr>
          <p:cNvPicPr/>
          <p:nvPr/>
        </p:nvPicPr>
        <p:blipFill rotWithShape="1">
          <a:blip r:embed="rId6"/>
          <a:srcRect t="22280" b="73148"/>
          <a:stretch/>
        </p:blipFill>
        <p:spPr bwMode="auto">
          <a:xfrm>
            <a:off x="335756" y="3782059"/>
            <a:ext cx="11520488" cy="533399"/>
          </a:xfrm>
          <a:prstGeom prst="rect">
            <a:avLst/>
          </a:prstGeom>
          <a:ln>
            <a:noFill/>
          </a:ln>
          <a:extLst>
            <a:ext uri="{53640926-AAD7-44D8-BBD7-CCE9431645EC}">
              <a14:shadowObscured xmlns:a14="http://schemas.microsoft.com/office/drawing/2010/main"/>
            </a:ext>
          </a:extLst>
        </p:spPr>
      </p:pic>
      <p:pic>
        <p:nvPicPr>
          <p:cNvPr id="8" name="image8.png">
            <a:extLst>
              <a:ext uri="{FF2B5EF4-FFF2-40B4-BE49-F238E27FC236}">
                <a16:creationId xmlns:a16="http://schemas.microsoft.com/office/drawing/2014/main" id="{AFED0F3D-36F9-4584-76B9-16445B0BC608}"/>
              </a:ext>
            </a:extLst>
          </p:cNvPr>
          <p:cNvPicPr/>
          <p:nvPr/>
        </p:nvPicPr>
        <p:blipFill rotWithShape="1">
          <a:blip r:embed="rId7"/>
          <a:srcRect t="20573" b="73130"/>
          <a:stretch/>
        </p:blipFill>
        <p:spPr bwMode="auto">
          <a:xfrm>
            <a:off x="335756" y="4401818"/>
            <a:ext cx="11520488" cy="533399"/>
          </a:xfrm>
          <a:prstGeom prst="rect">
            <a:avLst/>
          </a:prstGeom>
          <a:ln>
            <a:noFill/>
          </a:ln>
          <a:extLst>
            <a:ext uri="{53640926-AAD7-44D8-BBD7-CCE9431645EC}">
              <a14:shadowObscured xmlns:a14="http://schemas.microsoft.com/office/drawing/2010/main"/>
            </a:ext>
          </a:extLst>
        </p:spPr>
      </p:pic>
      <p:pic>
        <p:nvPicPr>
          <p:cNvPr id="9" name="image18.png">
            <a:extLst>
              <a:ext uri="{FF2B5EF4-FFF2-40B4-BE49-F238E27FC236}">
                <a16:creationId xmlns:a16="http://schemas.microsoft.com/office/drawing/2014/main" id="{96A26DE2-4C6A-3C63-FE07-FAECDD87E998}"/>
              </a:ext>
            </a:extLst>
          </p:cNvPr>
          <p:cNvPicPr/>
          <p:nvPr/>
        </p:nvPicPr>
        <p:blipFill rotWithShape="1">
          <a:blip r:embed="rId8"/>
          <a:srcRect t="22603" b="72825"/>
          <a:stretch/>
        </p:blipFill>
        <p:spPr bwMode="auto">
          <a:xfrm>
            <a:off x="335756" y="5021577"/>
            <a:ext cx="11520488" cy="533399"/>
          </a:xfrm>
          <a:prstGeom prst="rect">
            <a:avLst/>
          </a:prstGeom>
          <a:ln>
            <a:noFill/>
          </a:ln>
          <a:extLst>
            <a:ext uri="{53640926-AAD7-44D8-BBD7-CCE9431645EC}">
              <a14:shadowObscured xmlns:a14="http://schemas.microsoft.com/office/drawing/2010/main"/>
            </a:ext>
          </a:extLst>
        </p:spPr>
      </p:pic>
      <p:pic>
        <p:nvPicPr>
          <p:cNvPr id="10" name="image2.png" descr="A computer screen shot of a blue screen&#10;&#10;Description automatically generated">
            <a:extLst>
              <a:ext uri="{FF2B5EF4-FFF2-40B4-BE49-F238E27FC236}">
                <a16:creationId xmlns:a16="http://schemas.microsoft.com/office/drawing/2014/main" id="{5AA80B80-2F91-1377-F72D-00EA7162A958}"/>
              </a:ext>
            </a:extLst>
          </p:cNvPr>
          <p:cNvPicPr/>
          <p:nvPr/>
        </p:nvPicPr>
        <p:blipFill rotWithShape="1">
          <a:blip r:embed="rId9"/>
          <a:srcRect t="22603" b="73140"/>
          <a:stretch/>
        </p:blipFill>
        <p:spPr bwMode="auto">
          <a:xfrm>
            <a:off x="335756" y="5641336"/>
            <a:ext cx="11520488" cy="5333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94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9.png">
            <a:extLst>
              <a:ext uri="{FF2B5EF4-FFF2-40B4-BE49-F238E27FC236}">
                <a16:creationId xmlns:a16="http://schemas.microsoft.com/office/drawing/2014/main" id="{0F5246CD-653E-FF52-9D5D-B49C7926D4FC}"/>
              </a:ext>
            </a:extLst>
          </p:cNvPr>
          <p:cNvPicPr/>
          <p:nvPr/>
        </p:nvPicPr>
        <p:blipFill rotWithShape="1">
          <a:blip r:embed="rId2"/>
          <a:srcRect t="1" b="73148"/>
          <a:stretch/>
        </p:blipFill>
        <p:spPr bwMode="auto">
          <a:xfrm>
            <a:off x="335756" y="1541777"/>
            <a:ext cx="11520488" cy="1625599"/>
          </a:xfrm>
          <a:prstGeom prst="rect">
            <a:avLst/>
          </a:prstGeom>
          <a:ln>
            <a:noFill/>
          </a:ln>
          <a:extLst>
            <a:ext uri="{53640926-AAD7-44D8-BBD7-CCE9431645EC}">
              <a14:shadowObscured xmlns:a14="http://schemas.microsoft.com/office/drawing/2010/main"/>
            </a:ext>
          </a:extLst>
        </p:spPr>
      </p:pic>
      <p:pic>
        <p:nvPicPr>
          <p:cNvPr id="11" name="image35.png">
            <a:extLst>
              <a:ext uri="{FF2B5EF4-FFF2-40B4-BE49-F238E27FC236}">
                <a16:creationId xmlns:a16="http://schemas.microsoft.com/office/drawing/2014/main" id="{A06075FD-A4A1-E715-B6F5-5D9FE1F3608E}"/>
              </a:ext>
            </a:extLst>
          </p:cNvPr>
          <p:cNvPicPr/>
          <p:nvPr/>
        </p:nvPicPr>
        <p:blipFill rotWithShape="1">
          <a:blip r:embed="rId3"/>
          <a:srcRect t="22438" b="73463"/>
          <a:stretch/>
        </p:blipFill>
        <p:spPr bwMode="auto">
          <a:xfrm>
            <a:off x="335756" y="3611880"/>
            <a:ext cx="11520488" cy="520698"/>
          </a:xfrm>
          <a:prstGeom prst="rect">
            <a:avLst/>
          </a:prstGeom>
          <a:ln>
            <a:noFill/>
          </a:ln>
          <a:extLst>
            <a:ext uri="{53640926-AAD7-44D8-BBD7-CCE9431645EC}">
              <a14:shadowObscured xmlns:a14="http://schemas.microsoft.com/office/drawing/2010/main"/>
            </a:ext>
          </a:extLst>
        </p:spPr>
      </p:pic>
      <p:pic>
        <p:nvPicPr>
          <p:cNvPr id="12" name="image30.png">
            <a:extLst>
              <a:ext uri="{FF2B5EF4-FFF2-40B4-BE49-F238E27FC236}">
                <a16:creationId xmlns:a16="http://schemas.microsoft.com/office/drawing/2014/main" id="{D518B5D7-4105-21A8-A883-0F5A4B26C085}"/>
              </a:ext>
            </a:extLst>
          </p:cNvPr>
          <p:cNvPicPr/>
          <p:nvPr/>
        </p:nvPicPr>
        <p:blipFill rotWithShape="1">
          <a:blip r:embed="rId4"/>
          <a:srcRect t="22526" b="73212"/>
          <a:stretch/>
        </p:blipFill>
        <p:spPr bwMode="auto">
          <a:xfrm>
            <a:off x="335756" y="4577082"/>
            <a:ext cx="11520488" cy="5206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82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50018" y="278606"/>
            <a:ext cx="11891963" cy="6300788"/>
          </a:xfrm>
        </p:spPr>
      </p:pic>
      <p:sp>
        <p:nvSpPr>
          <p:cNvPr id="2" name="TextBox 1">
            <a:extLst>
              <a:ext uri="{FF2B5EF4-FFF2-40B4-BE49-F238E27FC236}">
                <a16:creationId xmlns:a16="http://schemas.microsoft.com/office/drawing/2014/main" id="{1A58EF0B-6419-F10D-B7A7-84723B30B93C}"/>
              </a:ext>
            </a:extLst>
          </p:cNvPr>
          <p:cNvSpPr txBox="1"/>
          <p:nvPr/>
        </p:nvSpPr>
        <p:spPr>
          <a:xfrm>
            <a:off x="3657602" y="546756"/>
            <a:ext cx="8107052" cy="1569660"/>
          </a:xfrm>
          <a:prstGeom prst="rect">
            <a:avLst/>
          </a:prstGeom>
          <a:noFill/>
        </p:spPr>
        <p:txBody>
          <a:bodyPr wrap="square" rtlCol="0">
            <a:spAutoFit/>
          </a:bodyPr>
          <a:lstStyle/>
          <a:p>
            <a:pPr algn="r"/>
            <a:r>
              <a:rPr lang="en-US" sz="3200" b="1" dirty="0">
                <a:solidFill>
                  <a:schemeClr val="bg1"/>
                </a:solidFill>
                <a:latin typeface="Times New Roman" panose="02020603050405020304" pitchFamily="18" charset="0"/>
                <a:cs typeface="Times New Roman" panose="02020603050405020304" pitchFamily="18" charset="0"/>
              </a:rPr>
              <a:t>VISUALIZATIONS</a:t>
            </a:r>
          </a:p>
          <a:p>
            <a:pPr algn="r"/>
            <a:r>
              <a:rPr lang="en-US" sz="3200" b="1" dirty="0">
                <a:solidFill>
                  <a:schemeClr val="bg1"/>
                </a:solidFill>
                <a:latin typeface="Times New Roman" panose="02020603050405020304" pitchFamily="18" charset="0"/>
                <a:cs typeface="Times New Roman" panose="02020603050405020304" pitchFamily="18" charset="0"/>
              </a:rPr>
              <a:t>and INSIGHTS</a:t>
            </a:r>
          </a:p>
          <a:p>
            <a:pPr algn="r"/>
            <a:endParaRPr lang="en-PK"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7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Sales By City</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19</a:t>
            </a:fld>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61797" y="4768711"/>
            <a:ext cx="5630165" cy="137034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top 5 cities with the highest sales are considered in the pie chart. </a:t>
            </a:r>
          </a:p>
          <a:p>
            <a:pPr lvl="1"/>
            <a:r>
              <a:rPr lang="en-US" sz="1800" dirty="0">
                <a:latin typeface="Times New Roman" panose="02020603050405020304" pitchFamily="18" charset="0"/>
                <a:cs typeface="Times New Roman" panose="02020603050405020304" pitchFamily="18" charset="0"/>
              </a:rPr>
              <a:t>Christchurch, Hamilton and Waitakere are the cities with the highest sales (almost 22% for each). </a:t>
            </a:r>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48140" y="4827138"/>
            <a:ext cx="5582064" cy="1953455"/>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Many cities have less than 1.5% share in the sales.</a:t>
            </a:r>
          </a:p>
        </p:txBody>
      </p:sp>
      <p:pic>
        <p:nvPicPr>
          <p:cNvPr id="17" name="Picture Placeholder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287198" y="1517350"/>
            <a:ext cx="5808802" cy="2808438"/>
          </a:xfrm>
        </p:spPr>
      </p:pic>
      <p:pic>
        <p:nvPicPr>
          <p:cNvPr id="19" name="Picture Placeholder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3"/>
          <a:srcRect/>
          <a:stretch/>
        </p:blipFill>
        <p:spPr>
          <a:xfrm>
            <a:off x="6261797" y="1517350"/>
            <a:ext cx="5716366" cy="2808438"/>
          </a:xfrm>
        </p:spPr>
      </p:pic>
    </p:spTree>
    <p:extLst>
      <p:ext uri="{BB962C8B-B14F-4D97-AF65-F5344CB8AC3E}">
        <p14:creationId xmlns:p14="http://schemas.microsoft.com/office/powerpoint/2010/main" val="115496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1347632"/>
            <a:ext cx="5272764" cy="1551573"/>
          </a:xfrm>
        </p:spPr>
        <p:txBody>
          <a:bodyPr/>
          <a:lstStyle/>
          <a:p>
            <a:r>
              <a:rPr lang="en-US" dirty="0"/>
              <a:t>Data set: </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52240" y="2952905"/>
            <a:ext cx="5272764" cy="2557463"/>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dataset contains 4 tables:</a:t>
            </a:r>
          </a:p>
          <a:p>
            <a:r>
              <a:rPr lang="en-US" sz="1800" dirty="0">
                <a:latin typeface="Times New Roman" panose="02020603050405020304" pitchFamily="18" charset="0"/>
                <a:cs typeface="Times New Roman" panose="02020603050405020304" pitchFamily="18" charset="0"/>
              </a:rPr>
              <a:t>Sales Orders – contains details of each sale.</a:t>
            </a:r>
          </a:p>
          <a:p>
            <a:r>
              <a:rPr lang="en-US" sz="1800" dirty="0">
                <a:latin typeface="Times New Roman" panose="02020603050405020304" pitchFamily="18" charset="0"/>
                <a:cs typeface="Times New Roman" panose="02020603050405020304" pitchFamily="18" charset="0"/>
              </a:rPr>
              <a:t>Customers – contains the customer names.</a:t>
            </a:r>
          </a:p>
          <a:p>
            <a:r>
              <a:rPr lang="en-US" sz="1800" dirty="0">
                <a:latin typeface="Times New Roman" panose="02020603050405020304" pitchFamily="18" charset="0"/>
                <a:cs typeface="Times New Roman" panose="02020603050405020304" pitchFamily="18" charset="0"/>
              </a:rPr>
              <a:t>Regions – contains the addresses.</a:t>
            </a:r>
          </a:p>
          <a:p>
            <a:r>
              <a:rPr lang="en-US" sz="1800" dirty="0">
                <a:latin typeface="Times New Roman" panose="02020603050405020304" pitchFamily="18" charset="0"/>
                <a:cs typeface="Times New Roman" panose="02020603050405020304" pitchFamily="18" charset="0"/>
              </a:rPr>
              <a:t>Products – contains the names of all products.</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1514182" y="1005788"/>
            <a:ext cx="5138058" cy="4978400"/>
          </a:xfrm>
        </p:spPr>
      </p:pic>
    </p:spTree>
    <p:extLst>
      <p:ext uri="{BB962C8B-B14F-4D97-AF65-F5344CB8AC3E}">
        <p14:creationId xmlns:p14="http://schemas.microsoft.com/office/powerpoint/2010/main" val="130031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normAutofit/>
          </a:bodyPr>
          <a:lstStyle/>
          <a:p>
            <a:pPr lvl="0" algn="ctr">
              <a:lnSpc>
                <a:spcPct val="115000"/>
              </a:lnSpc>
            </a:pPr>
            <a:r>
              <a:rPr lang="en-US" sz="2400" dirty="0">
                <a:solidFill>
                  <a:srgbClr val="000000"/>
                </a:solidFill>
                <a:latin typeface="Times New Roman" panose="02020603050405020304" pitchFamily="18" charset="0"/>
                <a:ea typeface="Arial" panose="020B0604020202020204" pitchFamily="34" charset="0"/>
              </a:rPr>
              <a:t>Current Year </a:t>
            </a:r>
            <a:r>
              <a:rPr lang="en-US" sz="2400" dirty="0">
                <a:solidFill>
                  <a:srgbClr val="000000"/>
                </a:solidFill>
                <a:effectLst/>
                <a:latin typeface="Times New Roman" panose="02020603050405020304" pitchFamily="18" charset="0"/>
                <a:ea typeface="Arial" panose="020B0604020202020204" pitchFamily="34" charset="0"/>
              </a:rPr>
              <a:t>Sales and Previous Year Sales per Product</a:t>
            </a:r>
            <a:endParaRPr lang="en-PK" sz="2400" dirty="0">
              <a:solidFill>
                <a:srgbClr val="000000"/>
              </a:solidFill>
              <a:effectLst/>
              <a:latin typeface="Arial" panose="020B0604020202020204" pitchFamily="34" charset="0"/>
              <a:ea typeface="Arial" panose="020B0604020202020204" pitchFamily="34" charset="0"/>
            </a:endParaRP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20</a:t>
            </a:fld>
            <a:endParaRPr lang="en-US" dirty="0"/>
          </a:p>
        </p:txBody>
      </p:sp>
      <p:sp>
        <p:nvSpPr>
          <p:cNvPr id="2" name="Rectangle 1">
            <a:extLst>
              <a:ext uri="{FF2B5EF4-FFF2-40B4-BE49-F238E27FC236}">
                <a16:creationId xmlns:a16="http://schemas.microsoft.com/office/drawing/2014/main" id="{511B5DE2-CAE7-55BF-FEC7-09593829C59E}"/>
              </a:ext>
            </a:extLst>
          </p:cNvPr>
          <p:cNvSpPr/>
          <p:nvPr/>
        </p:nvSpPr>
        <p:spPr>
          <a:xfrm>
            <a:off x="371475" y="1232452"/>
            <a:ext cx="4419186" cy="5029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dirty="0"/>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a:xfrm>
            <a:off x="548274" y="1759087"/>
            <a:ext cx="4065588" cy="4254087"/>
          </a:xfrm>
        </p:spPr>
        <p:txBody>
          <a:bodyPr>
            <a:normAutofit/>
          </a:bodyPr>
          <a:lstStyle/>
          <a:p>
            <a:r>
              <a:rPr lang="en-US" sz="1800" b="0" i="0" u="none" strike="noStrike" baseline="0" dirty="0">
                <a:solidFill>
                  <a:srgbClr val="000000"/>
                </a:solidFill>
                <a:latin typeface="Times New Roman" panose="02020603050405020304" pitchFamily="18" charset="0"/>
                <a:cs typeface="Times New Roman" panose="02020603050405020304" pitchFamily="18" charset="0"/>
              </a:rPr>
              <a:t>﻿At 25M, Product 7 had the highest Sales and was 799.81% higher than Product 4, which had the lowest Sales at 2M.﻿</a:t>
            </a:r>
          </a:p>
          <a:p>
            <a:r>
              <a:rPr lang="en-US" sz="1800" b="0" i="0" u="none" strike="noStrike" baseline="0" dirty="0">
                <a:solidFill>
                  <a:srgbClr val="000000"/>
                </a:solidFill>
                <a:latin typeface="Times New Roman" panose="02020603050405020304" pitchFamily="18" charset="0"/>
                <a:cs typeface="Times New Roman" panose="02020603050405020304" pitchFamily="18" charset="0"/>
              </a:rPr>
              <a:t>﻿Product 7 accounted for 16.63% of Sales.﻿</a:t>
            </a:r>
          </a:p>
          <a:p>
            <a:pPr>
              <a:buClr>
                <a:srgbClr val="000000"/>
              </a:buCl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﻿Sales and Sales PY are positively correlated with each other.﻿</a:t>
            </a:r>
          </a:p>
          <a:p>
            <a:pPr>
              <a:buClr>
                <a:srgbClr val="000000"/>
              </a:buCl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﻿Second highest sales are of Product 1 which is not much lower than Product 7. </a:t>
            </a:r>
          </a:p>
          <a:p>
            <a:pPr>
              <a:buClr>
                <a:srgbClr val="000000"/>
              </a:buClr>
            </a:pPr>
            <a:r>
              <a:rPr lang="en-US" sz="1800" b="0" i="0" u="none" strike="noStrike" baseline="0" dirty="0">
                <a:solidFill>
                  <a:srgbClr val="C00000"/>
                </a:solidFill>
                <a:latin typeface="Times New Roman" panose="02020603050405020304" pitchFamily="18" charset="0"/>
                <a:cs typeface="Times New Roman" panose="02020603050405020304" pitchFamily="18" charset="0"/>
              </a:rPr>
              <a:t>Products 6,8,14,10,12,3 and, 4 produce the least number of sales.</a:t>
            </a:r>
          </a:p>
          <a:p>
            <a:endParaRPr lang="en-US" dirty="0"/>
          </a:p>
        </p:txBody>
      </p:sp>
      <p:pic>
        <p:nvPicPr>
          <p:cNvPr id="7" name="Picture 6">
            <a:extLst>
              <a:ext uri="{FF2B5EF4-FFF2-40B4-BE49-F238E27FC236}">
                <a16:creationId xmlns:a16="http://schemas.microsoft.com/office/drawing/2014/main" id="{E1166843-CA78-C64A-0EE8-73DB314EE145}"/>
              </a:ext>
            </a:extLst>
          </p:cNvPr>
          <p:cNvPicPr>
            <a:picLocks noChangeAspect="1"/>
          </p:cNvPicPr>
          <p:nvPr/>
        </p:nvPicPr>
        <p:blipFill>
          <a:blip r:embed="rId2"/>
          <a:stretch>
            <a:fillRect/>
          </a:stretch>
        </p:blipFill>
        <p:spPr>
          <a:xfrm>
            <a:off x="4853272" y="1999637"/>
            <a:ext cx="7125745" cy="3390587"/>
          </a:xfrm>
          <a:prstGeom prst="rect">
            <a:avLst/>
          </a:prstGeom>
        </p:spPr>
      </p:pic>
    </p:spTree>
    <p:extLst>
      <p:ext uri="{BB962C8B-B14F-4D97-AF65-F5344CB8AC3E}">
        <p14:creationId xmlns:p14="http://schemas.microsoft.com/office/powerpoint/2010/main" val="2900026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E181-B76D-2D00-E360-DD7A55542934}"/>
              </a:ext>
            </a:extLst>
          </p:cNvPr>
          <p:cNvSpPr>
            <a:spLocks noGrp="1"/>
          </p:cNvSpPr>
          <p:nvPr>
            <p:ph type="title"/>
          </p:nvPr>
        </p:nvSpPr>
        <p:spPr/>
        <p:txBody>
          <a:bodyPr>
            <a:normAutofit fontScale="90000"/>
          </a:bodyPr>
          <a:lstStyle/>
          <a:p>
            <a:pPr marR="0" algn="ctr" rtl="0"/>
            <a:br>
              <a:rPr lang="en-US" sz="3600" i="0" u="none" strike="noStrike" baseline="0" dirty="0">
                <a:solidFill>
                  <a:srgbClr val="000000"/>
                </a:solidFill>
                <a:latin typeface="Times New Roman" panose="02020603050405020304" pitchFamily="18" charset="0"/>
              </a:rPr>
            </a:br>
            <a:r>
              <a:rPr lang="en-US" sz="2700" i="0" u="none" strike="noStrike" baseline="0" dirty="0">
                <a:solidFill>
                  <a:srgbClr val="000000"/>
                </a:solidFill>
                <a:latin typeface="Times New Roman" panose="02020603050405020304" pitchFamily="18" charset="0"/>
              </a:rPr>
              <a:t>Current Year Sales vs Previous Year Sales per Month</a:t>
            </a:r>
            <a:br>
              <a:rPr lang="en-US" sz="3600" b="0" i="0" u="none" strike="noStrike" baseline="0" dirty="0">
                <a:solidFill>
                  <a:srgbClr val="000000"/>
                </a:solidFill>
                <a:latin typeface="Times New Roman" panose="02020603050405020304" pitchFamily="18" charset="0"/>
              </a:rPr>
            </a:br>
            <a:endParaRPr lang="en-PK" dirty="0"/>
          </a:p>
        </p:txBody>
      </p:sp>
      <p:sp>
        <p:nvSpPr>
          <p:cNvPr id="3" name="Slide Number Placeholder 2">
            <a:extLst>
              <a:ext uri="{FF2B5EF4-FFF2-40B4-BE49-F238E27FC236}">
                <a16:creationId xmlns:a16="http://schemas.microsoft.com/office/drawing/2014/main" id="{A8BD0505-5966-9746-F05C-A2C6EA34C1D7}"/>
              </a:ext>
            </a:extLst>
          </p:cNvPr>
          <p:cNvSpPr>
            <a:spLocks noGrp="1"/>
          </p:cNvSpPr>
          <p:nvPr>
            <p:ph type="sldNum" sz="quarter" idx="12"/>
          </p:nvPr>
        </p:nvSpPr>
        <p:spPr/>
        <p:txBody>
          <a:bodyPr/>
          <a:lstStyle/>
          <a:p>
            <a:fld id="{03DC2DEF-D2FE-4B45-ABA4-9F153FD1C98A}" type="slidenum">
              <a:rPr lang="en-US" smtClean="0"/>
              <a:t>21</a:t>
            </a:fld>
            <a:endParaRPr lang="en-US" dirty="0"/>
          </a:p>
        </p:txBody>
      </p:sp>
      <p:sp>
        <p:nvSpPr>
          <p:cNvPr id="4" name="Rectangle 3">
            <a:extLst>
              <a:ext uri="{FF2B5EF4-FFF2-40B4-BE49-F238E27FC236}">
                <a16:creationId xmlns:a16="http://schemas.microsoft.com/office/drawing/2014/main" id="{F9693C1B-0FBE-30EA-C624-665E36428348}"/>
              </a:ext>
            </a:extLst>
          </p:cNvPr>
          <p:cNvSpPr/>
          <p:nvPr/>
        </p:nvSpPr>
        <p:spPr>
          <a:xfrm>
            <a:off x="371475" y="1232452"/>
            <a:ext cx="4419186" cy="5029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6" name="Chart Placeholder 5" descr="A graph of a short number of numbers&#10;&#10;Description automatically generated with medium confidence">
            <a:extLst>
              <a:ext uri="{FF2B5EF4-FFF2-40B4-BE49-F238E27FC236}">
                <a16:creationId xmlns:a16="http://schemas.microsoft.com/office/drawing/2014/main" id="{86CC083C-E3BE-7CF0-B32B-39E69CAD5C28}"/>
              </a:ext>
            </a:extLst>
          </p:cNvPr>
          <p:cNvPicPr>
            <a:picLocks noGrp="1" noChangeAspect="1"/>
          </p:cNvPicPr>
          <p:nvPr>
            <p:ph type="chart" sz="quarter" idx="13"/>
          </p:nvPr>
        </p:nvPicPr>
        <p:blipFill>
          <a:blip r:embed="rId2"/>
          <a:stretch>
            <a:fillRect/>
          </a:stretch>
        </p:blipFill>
        <p:spPr>
          <a:xfrm>
            <a:off x="4475530" y="2668213"/>
            <a:ext cx="7716470" cy="2144947"/>
          </a:xfrm>
          <a:prstGeom prst="rect">
            <a:avLst/>
          </a:prstGeom>
        </p:spPr>
      </p:pic>
      <p:sp>
        <p:nvSpPr>
          <p:cNvPr id="5" name="Text Placeholder 4">
            <a:extLst>
              <a:ext uri="{FF2B5EF4-FFF2-40B4-BE49-F238E27FC236}">
                <a16:creationId xmlns:a16="http://schemas.microsoft.com/office/drawing/2014/main" id="{46BB13F6-7837-6E0C-B5AB-7EC9F7A9BFD2}"/>
              </a:ext>
            </a:extLst>
          </p:cNvPr>
          <p:cNvSpPr>
            <a:spLocks noGrp="1"/>
          </p:cNvSpPr>
          <p:nvPr>
            <p:ph type="body" sz="quarter" idx="14"/>
          </p:nvPr>
        </p:nvSpPr>
        <p:spPr>
          <a:xfrm>
            <a:off x="495858" y="1464211"/>
            <a:ext cx="4145715" cy="5029200"/>
          </a:xfrm>
        </p:spPr>
        <p:txBody>
          <a:bodyPr>
            <a:normAutofit fontScale="92500" lnSpcReduction="10000"/>
          </a:bodyPr>
          <a:lstStyle/>
          <a:p>
            <a:pPr>
              <a:lnSpc>
                <a:spcPct val="115000"/>
              </a:lnSpc>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highest sales (5M) are in March 2017 which were 190.2% higher than that of December 2019, which had the lowest Sales (1M).﻿﻿</a:t>
            </a:r>
          </a:p>
          <a:p>
            <a:pPr>
              <a:lnSpc>
                <a:spcPct val="115000"/>
              </a:lnSpc>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﻿﻿Mar 2017 accounted for 3.58% of Sales.﻿﻿</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﻿﻿Sales and Sales PY are positively correlated with each other.﻿﻿</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US" sz="1800" dirty="0">
                <a:solidFill>
                  <a:srgbClr val="C00000"/>
                </a:solidFill>
                <a:effectLst/>
                <a:latin typeface="Times New Roman" panose="02020603050405020304" pitchFamily="18" charset="0"/>
                <a:ea typeface="Arial" panose="020B0604020202020204" pitchFamily="34" charset="0"/>
                <a:cs typeface="Times New Roman" panose="02020603050405020304" pitchFamily="18" charset="0"/>
              </a:rPr>
              <a:t>Sales PY and Sales diverged the most when in December 2019, when Sales PY were 3M higher than Total Sales.﻿﻿</a:t>
            </a:r>
            <a:endParaRPr lang="en-PK" sz="1800" dirty="0">
              <a:solidFill>
                <a:srgbClr val="C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Sales of the Previous Year are higher in the March, April, August, September, and October of 2018 along with January, February, March, May, July, September, November and December of 2019.  </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Times New Roman" panose="02020603050405020304" pitchFamily="18" charset="0"/>
              <a:buChar char="-"/>
            </a:pPr>
            <a:endParaRPr lang="en-PK" sz="600" dirty="0">
              <a:solidFill>
                <a:srgbClr val="000000"/>
              </a:solidFill>
              <a:effectLst/>
              <a:latin typeface="Arial" panose="020B0604020202020204" pitchFamily="34" charset="0"/>
              <a:ea typeface="Arial" panose="020B0604020202020204" pitchFamily="34" charset="0"/>
            </a:endParaRPr>
          </a:p>
          <a:p>
            <a:endParaRPr lang="en-PK" sz="700" dirty="0"/>
          </a:p>
        </p:txBody>
      </p:sp>
    </p:spTree>
    <p:extLst>
      <p:ext uri="{BB962C8B-B14F-4D97-AF65-F5344CB8AC3E}">
        <p14:creationId xmlns:p14="http://schemas.microsoft.com/office/powerpoint/2010/main" val="270985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3602043-9517-1175-B8E4-55BC0D8443C0}"/>
              </a:ext>
            </a:extLst>
          </p:cNvPr>
          <p:cNvSpPr>
            <a:spLocks noGrp="1"/>
          </p:cNvSpPr>
          <p:nvPr>
            <p:ph type="title"/>
          </p:nvPr>
        </p:nvSpPr>
        <p:spPr>
          <a:xfrm>
            <a:off x="1244600" y="465709"/>
            <a:ext cx="9702800" cy="973137"/>
          </a:xfrm>
        </p:spPr>
        <p:txBody>
          <a:bodyPr>
            <a:noAutofit/>
          </a:bodyPr>
          <a:lstStyle/>
          <a:p>
            <a:pPr marR="0" rtl="0"/>
            <a:r>
              <a:rPr lang="en-US" sz="2400" i="0" u="none" strike="noStrike" baseline="0" dirty="0">
                <a:solidFill>
                  <a:srgbClr val="000000"/>
                </a:solidFill>
                <a:latin typeface="Times New Roman" panose="02020603050405020304" pitchFamily="18" charset="0"/>
                <a:cs typeface="Times New Roman" panose="02020603050405020304" pitchFamily="18" charset="0"/>
              </a:rPr>
              <a:t>Total Profit, Profit Last Year, and Profit Margin per Channel</a:t>
            </a:r>
            <a:br>
              <a:rPr lang="en-US" sz="2800" b="0" i="0" u="none" strike="noStrike" baseline="0" dirty="0">
                <a:solidFill>
                  <a:srgbClr val="000000"/>
                </a:solidFill>
                <a:latin typeface="Times New Roman" panose="02020603050405020304" pitchFamily="18" charset="0"/>
              </a:rPr>
            </a:br>
            <a:endParaRPr lang="en-PK" sz="2800" dirty="0"/>
          </a:p>
        </p:txBody>
      </p:sp>
      <p:sp>
        <p:nvSpPr>
          <p:cNvPr id="3" name="Slide Number Placeholder 2">
            <a:extLst>
              <a:ext uri="{FF2B5EF4-FFF2-40B4-BE49-F238E27FC236}">
                <a16:creationId xmlns:a16="http://schemas.microsoft.com/office/drawing/2014/main" id="{81E0586E-5759-94CF-44BD-C5B784DFC7B5}"/>
              </a:ext>
            </a:extLst>
          </p:cNvPr>
          <p:cNvSpPr>
            <a:spLocks noGrp="1"/>
          </p:cNvSpPr>
          <p:nvPr>
            <p:ph type="sldNum" sz="quarter" idx="12"/>
          </p:nvPr>
        </p:nvSpPr>
        <p:spPr/>
        <p:txBody>
          <a:bodyPr/>
          <a:lstStyle/>
          <a:p>
            <a:fld id="{03DC2DEF-D2FE-4B45-ABA4-9F153FD1C98A}" type="slidenum">
              <a:rPr lang="en-US" smtClean="0"/>
              <a:t>22</a:t>
            </a:fld>
            <a:endParaRPr lang="en-US" dirty="0"/>
          </a:p>
        </p:txBody>
      </p:sp>
      <p:sp>
        <p:nvSpPr>
          <p:cNvPr id="2" name="Rectangle 1">
            <a:extLst>
              <a:ext uri="{FF2B5EF4-FFF2-40B4-BE49-F238E27FC236}">
                <a16:creationId xmlns:a16="http://schemas.microsoft.com/office/drawing/2014/main" id="{A641E333-ECAE-47E1-74C5-18C3D6796615}"/>
              </a:ext>
            </a:extLst>
          </p:cNvPr>
          <p:cNvSpPr/>
          <p:nvPr/>
        </p:nvSpPr>
        <p:spPr>
          <a:xfrm>
            <a:off x="347871" y="1349394"/>
            <a:ext cx="5743386" cy="4953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20" name="Content Placeholder 19">
            <a:extLst>
              <a:ext uri="{FF2B5EF4-FFF2-40B4-BE49-F238E27FC236}">
                <a16:creationId xmlns:a16="http://schemas.microsoft.com/office/drawing/2014/main" id="{CE84047A-F017-1965-F1DB-828505AAF293}"/>
              </a:ext>
            </a:extLst>
          </p:cNvPr>
          <p:cNvSpPr>
            <a:spLocks noGrp="1"/>
          </p:cNvSpPr>
          <p:nvPr>
            <p:ph idx="1"/>
          </p:nvPr>
        </p:nvSpPr>
        <p:spPr>
          <a:xfrm>
            <a:off x="546100" y="1438846"/>
            <a:ext cx="5346700" cy="4753992"/>
          </a:xfrm>
        </p:spPr>
        <p:txBody>
          <a:bodyPr>
            <a:normAutofit/>
          </a:bodyPr>
          <a:lstStyle/>
          <a:p>
            <a:r>
              <a:rPr lang="en-US" sz="2000" b="0" i="0" u="none" strike="noStrike" baseline="0" dirty="0">
                <a:solidFill>
                  <a:srgbClr val="000000"/>
                </a:solidFill>
                <a:latin typeface="Times New Roman" panose="02020603050405020304" pitchFamily="18" charset="0"/>
                <a:cs typeface="Times New Roman" panose="02020603050405020304" pitchFamily="18" charset="0"/>
              </a:rPr>
              <a:t>﻿At around 30M, Wholesale had the highest Profit and was 256.20% higher than Export, which had the lowest Profit at around 8M.﻿</a:t>
            </a:r>
          </a:p>
          <a:p>
            <a:pPr>
              <a:buClr>
                <a:srgbClr val="000000"/>
              </a:buCl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﻿Profit and Profit LY are positively correlated with each other.﻿</a:t>
            </a:r>
          </a:p>
          <a:p>
            <a:pPr>
              <a:buClr>
                <a:srgbClr val="000000"/>
              </a:buCl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﻿Wholesale accounted for 53.18% of Profit.﻿</a:t>
            </a:r>
          </a:p>
          <a:p>
            <a:pPr>
              <a:buClr>
                <a:srgbClr val="000000"/>
              </a:buClr>
            </a:pPr>
            <a:r>
              <a:rPr lang="en-US" sz="2000" dirty="0">
                <a:solidFill>
                  <a:srgbClr val="C00000"/>
                </a:solidFill>
                <a:latin typeface="Times New Roman" panose="02020603050405020304" pitchFamily="18" charset="0"/>
                <a:cs typeface="Times New Roman" panose="02020603050405020304" pitchFamily="18" charset="0"/>
              </a:rPr>
              <a:t>Distributor and Export combined accounted for 47% of Profit.</a:t>
            </a:r>
            <a:endParaRPr lang="en-US" sz="2000" b="0" i="0" u="none" strike="noStrike" baseline="0" dirty="0">
              <a:solidFill>
                <a:srgbClr val="C00000"/>
              </a:solidFill>
              <a:latin typeface="Times New Roman" panose="02020603050405020304" pitchFamily="18" charset="0"/>
              <a:cs typeface="Times New Roman" panose="02020603050405020304" pitchFamily="18" charset="0"/>
            </a:endParaRPr>
          </a:p>
          <a:p>
            <a:pPr>
              <a:buClr>
                <a:srgbClr val="000000"/>
              </a:buCl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﻿Wholesale had 30M Profit, 21M Profit LY, and 37.04% Profit Margin. </a:t>
            </a:r>
          </a:p>
          <a:p>
            <a:pPr>
              <a:buClr>
                <a:srgbClr val="000000"/>
              </a:buCl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Distributor had 18M Profit, 12M Profit LY, and 37.63% Profit Margin. </a:t>
            </a:r>
          </a:p>
          <a:p>
            <a:pPr>
              <a:buClr>
                <a:srgbClr val="000000"/>
              </a:buCl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Export had 8M Profit, 5M Profit LY, and 38.12% Profit Margin.﻿</a:t>
            </a:r>
          </a:p>
          <a:p>
            <a:endParaRPr lang="en-PK" sz="2800" dirty="0"/>
          </a:p>
        </p:txBody>
      </p:sp>
      <p:pic>
        <p:nvPicPr>
          <p:cNvPr id="21" name="Picture 20">
            <a:extLst>
              <a:ext uri="{FF2B5EF4-FFF2-40B4-BE49-F238E27FC236}">
                <a16:creationId xmlns:a16="http://schemas.microsoft.com/office/drawing/2014/main" id="{F7287A11-14A5-8B61-3C6D-CD2A8F568D96}"/>
              </a:ext>
            </a:extLst>
          </p:cNvPr>
          <p:cNvPicPr>
            <a:picLocks noChangeAspect="1"/>
          </p:cNvPicPr>
          <p:nvPr/>
        </p:nvPicPr>
        <p:blipFill>
          <a:blip r:embed="rId2"/>
          <a:stretch>
            <a:fillRect/>
          </a:stretch>
        </p:blipFill>
        <p:spPr>
          <a:xfrm>
            <a:off x="6100745" y="2590466"/>
            <a:ext cx="5912555" cy="2353324"/>
          </a:xfrm>
          <a:prstGeom prst="rect">
            <a:avLst/>
          </a:prstGeom>
        </p:spPr>
      </p:pic>
    </p:spTree>
    <p:extLst>
      <p:ext uri="{BB962C8B-B14F-4D97-AF65-F5344CB8AC3E}">
        <p14:creationId xmlns:p14="http://schemas.microsoft.com/office/powerpoint/2010/main" val="3684606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26DAB31-A5F4-FAFA-04DF-81E1C44B85F5}"/>
              </a:ext>
            </a:extLst>
          </p:cNvPr>
          <p:cNvSpPr>
            <a:spLocks noGrp="1"/>
          </p:cNvSpPr>
          <p:nvPr>
            <p:ph type="title"/>
          </p:nvPr>
        </p:nvSpPr>
        <p:spPr>
          <a:xfrm>
            <a:off x="839788" y="82533"/>
            <a:ext cx="5195185" cy="1600200"/>
          </a:xfrm>
        </p:spPr>
        <p:txBody>
          <a:bodyPr anchor="b">
            <a:normAutofit/>
          </a:bodyPr>
          <a:lstStyle/>
          <a:p>
            <a:pPr marR="0" rtl="0"/>
            <a:r>
              <a:rPr lang="en-US" sz="2400" i="0" u="none" strike="noStrike" baseline="0" dirty="0">
                <a:solidFill>
                  <a:schemeClr val="tx1">
                    <a:lumMod val="50000"/>
                  </a:schemeClr>
                </a:solidFill>
                <a:latin typeface="Times New Roman" panose="02020603050405020304" pitchFamily="18" charset="0"/>
                <a:cs typeface="Times New Roman" panose="02020603050405020304" pitchFamily="18" charset="0"/>
              </a:rPr>
              <a:t>Current Year Sales vs Previous Year Sales per Customer Names</a:t>
            </a:r>
            <a:br>
              <a:rPr lang="en-US" sz="2400" i="0" u="none" strike="noStrike" baseline="0" dirty="0">
                <a:solidFill>
                  <a:schemeClr val="tx1">
                    <a:lumMod val="50000"/>
                  </a:schemeClr>
                </a:solidFill>
                <a:latin typeface="Times New Roman" panose="02020603050405020304" pitchFamily="18" charset="0"/>
                <a:cs typeface="Times New Roman" panose="02020603050405020304" pitchFamily="18" charset="0"/>
              </a:rPr>
            </a:br>
            <a:br>
              <a:rPr lang="en-US" sz="2400" i="0" u="none" strike="noStrike" baseline="0" dirty="0">
                <a:solidFill>
                  <a:schemeClr val="tx1">
                    <a:lumMod val="50000"/>
                  </a:schemeClr>
                </a:solidFill>
                <a:latin typeface="Times New Roman" panose="02020603050405020304" pitchFamily="18" charset="0"/>
                <a:cs typeface="Times New Roman" panose="02020603050405020304" pitchFamily="18" charset="0"/>
              </a:rPr>
            </a:br>
            <a:endParaRPr lang="en-PK" sz="24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4FA115-E59A-EE67-8852-797B2BF0C0D9}"/>
              </a:ext>
            </a:extLst>
          </p:cNvPr>
          <p:cNvPicPr>
            <a:picLocks noChangeAspect="1"/>
          </p:cNvPicPr>
          <p:nvPr/>
        </p:nvPicPr>
        <p:blipFill>
          <a:blip r:embed="rId2"/>
          <a:stretch>
            <a:fillRect/>
          </a:stretch>
        </p:blipFill>
        <p:spPr>
          <a:xfrm>
            <a:off x="6034973" y="0"/>
            <a:ext cx="4420991" cy="6775467"/>
          </a:xfrm>
          <a:prstGeom prst="rect">
            <a:avLst/>
          </a:prstGeom>
          <a:noFill/>
        </p:spPr>
      </p:pic>
      <p:sp>
        <p:nvSpPr>
          <p:cNvPr id="6" name="Rectangle 5">
            <a:extLst>
              <a:ext uri="{FF2B5EF4-FFF2-40B4-BE49-F238E27FC236}">
                <a16:creationId xmlns:a16="http://schemas.microsoft.com/office/drawing/2014/main" id="{5A0DB5AD-AB32-FDAF-241C-E2CF00F7A136}"/>
              </a:ext>
            </a:extLst>
          </p:cNvPr>
          <p:cNvSpPr/>
          <p:nvPr/>
        </p:nvSpPr>
        <p:spPr>
          <a:xfrm>
            <a:off x="447261" y="1349394"/>
            <a:ext cx="5416826" cy="49534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dirty="0"/>
          </a:p>
        </p:txBody>
      </p:sp>
      <p:sp>
        <p:nvSpPr>
          <p:cNvPr id="18" name="Subtitle 17">
            <a:extLst>
              <a:ext uri="{FF2B5EF4-FFF2-40B4-BE49-F238E27FC236}">
                <a16:creationId xmlns:a16="http://schemas.microsoft.com/office/drawing/2014/main" id="{0FCF6C3D-1832-FB28-D9C8-12A92D856AD7}"/>
              </a:ext>
            </a:extLst>
          </p:cNvPr>
          <p:cNvSpPr>
            <a:spLocks noGrp="1"/>
          </p:cNvSpPr>
          <p:nvPr>
            <p:ph type="body" sz="half" idx="2"/>
          </p:nvPr>
        </p:nvSpPr>
        <p:spPr>
          <a:xfrm>
            <a:off x="579452" y="1540564"/>
            <a:ext cx="5195184" cy="4621696"/>
          </a:xfrm>
        </p:spPr>
        <p:txBody>
          <a:bodyPr>
            <a:normAutofit/>
          </a:bodyPr>
          <a:lstStyle/>
          <a:p>
            <a:pPr marL="342900" marR="0" indent="-342900" rtl="0">
              <a:buClr>
                <a:srgbClr val="000000"/>
              </a:buClr>
              <a:buFont typeface="Arial" panose="020B0604020202020204" pitchFamily="34" charset="0"/>
              <a:buChar char="•"/>
            </a:pP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At 4M, Medline had the highest Sales and was 72.58% higher than </a:t>
            </a:r>
            <a:r>
              <a:rPr lang="en-US" sz="2000" b="0" i="0" u="none" strike="noStrike" baseline="0" dirty="0" err="1">
                <a:solidFill>
                  <a:schemeClr val="tx1">
                    <a:lumMod val="50000"/>
                  </a:schemeClr>
                </a:solidFill>
                <a:latin typeface="Times New Roman" panose="02020603050405020304" pitchFamily="18" charset="0"/>
                <a:cs typeface="Times New Roman" panose="02020603050405020304" pitchFamily="18" charset="0"/>
              </a:rPr>
              <a:t>WakeFern</a:t>
            </a: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 which had the lowest Sales at 2</a:t>
            </a:r>
            <a:r>
              <a:rPr lang="en-US" sz="2000" dirty="0">
                <a:solidFill>
                  <a:schemeClr val="tx1">
                    <a:lumMod val="50000"/>
                  </a:schemeClr>
                </a:solidFill>
                <a:latin typeface="Times New Roman" panose="02020603050405020304" pitchFamily="18" charset="0"/>
                <a:cs typeface="Times New Roman" panose="02020603050405020304" pitchFamily="18" charset="0"/>
              </a:rPr>
              <a:t>.4M</a:t>
            </a: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a:t>
            </a:r>
          </a:p>
          <a:p>
            <a:pPr marL="342900" marR="0" indent="-342900" rtl="0">
              <a:buClr>
                <a:srgbClr val="000000"/>
              </a:buClr>
              <a:buFont typeface="Arial" panose="020B0604020202020204" pitchFamily="34" charset="0"/>
              <a:buChar char="•"/>
            </a:pP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﻿Medline accounted for 2.64% of Sales.﻿</a:t>
            </a:r>
          </a:p>
          <a:p>
            <a:pPr marL="342900" marR="0" indent="-342900" rtl="0">
              <a:buClr>
                <a:srgbClr val="000000"/>
              </a:buClr>
              <a:buFont typeface="Arial" panose="020B0604020202020204" pitchFamily="34" charset="0"/>
              <a:buChar char="•"/>
            </a:pP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Sales and total Sales PY are positively correlated with each other.</a:t>
            </a:r>
          </a:p>
          <a:p>
            <a:pPr marL="342900" marR="0" indent="-342900" rtl="0">
              <a:buClr>
                <a:srgbClr val="000000"/>
              </a:buClr>
              <a:buFont typeface="Arial" panose="020B0604020202020204" pitchFamily="34" charset="0"/>
              <a:buChar char="•"/>
            </a:pP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Current </a:t>
            </a:r>
            <a:r>
              <a:rPr lang="en-US" sz="2000" dirty="0">
                <a:solidFill>
                  <a:schemeClr val="tx1">
                    <a:lumMod val="50000"/>
                  </a:schemeClr>
                </a:solidFill>
                <a:latin typeface="Times New Roman" panose="02020603050405020304" pitchFamily="18" charset="0"/>
                <a:cs typeface="Times New Roman" panose="02020603050405020304" pitchFamily="18" charset="0"/>
              </a:rPr>
              <a:t>Years </a:t>
            </a: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Sales increased the most than Previous Year Sales PY when the Customer Names was Medline</a:t>
            </a:r>
            <a:r>
              <a:rPr lang="en-US" sz="2000" dirty="0">
                <a:solidFill>
                  <a:schemeClr val="tx1">
                    <a:lumMod val="50000"/>
                  </a:schemeClr>
                </a:solidFill>
                <a:latin typeface="Times New Roman" panose="02020603050405020304" pitchFamily="18" charset="0"/>
                <a:cs typeface="Times New Roman" panose="02020603050405020304" pitchFamily="18" charset="0"/>
              </a:rPr>
              <a:t>. The</a:t>
            </a:r>
            <a:r>
              <a:rPr lang="en-US" sz="2000" b="0" i="0" u="none" strike="noStrike" baseline="0" dirty="0">
                <a:solidFill>
                  <a:schemeClr val="tx1">
                    <a:lumMod val="50000"/>
                  </a:schemeClr>
                </a:solidFill>
                <a:latin typeface="Times New Roman" panose="02020603050405020304" pitchFamily="18" charset="0"/>
                <a:cs typeface="Times New Roman" panose="02020603050405020304" pitchFamily="18" charset="0"/>
              </a:rPr>
              <a:t> difference was 1.4M.﻿</a:t>
            </a:r>
          </a:p>
          <a:p>
            <a:pPr marL="342900" marR="0" indent="-342900" rtl="0">
              <a:buClr>
                <a:srgbClr val="000000"/>
              </a:buClr>
              <a:buFont typeface="Arial" panose="020B0604020202020204" pitchFamily="34" charset="0"/>
              <a:buChar char="•"/>
            </a:pPr>
            <a:r>
              <a:rPr lang="en-US" sz="2000" dirty="0">
                <a:solidFill>
                  <a:schemeClr val="tx1">
                    <a:lumMod val="50000"/>
                  </a:schemeClr>
                </a:solidFill>
                <a:latin typeface="Times New Roman" panose="02020603050405020304" pitchFamily="18" charset="0"/>
                <a:cs typeface="Times New Roman" panose="02020603050405020304" pitchFamily="18" charset="0"/>
              </a:rPr>
              <a:t>There are 0 customers where the Sales PY are higher than Sales this year.</a:t>
            </a:r>
          </a:p>
          <a:p>
            <a:pPr marL="342900" marR="0" indent="-342900" rtl="0">
              <a:buClr>
                <a:srgbClr val="000000"/>
              </a:buClr>
              <a:buFont typeface="Arial" panose="020B0604020202020204" pitchFamily="34" charset="0"/>
              <a:buChar char="•"/>
            </a:pPr>
            <a:r>
              <a:rPr lang="en-US" sz="2000" b="0" i="0" u="none" strike="noStrike" baseline="0" dirty="0">
                <a:solidFill>
                  <a:srgbClr val="C00000"/>
                </a:solidFill>
                <a:latin typeface="Times New Roman" panose="02020603050405020304" pitchFamily="18" charset="0"/>
                <a:cs typeface="Times New Roman" panose="02020603050405020304" pitchFamily="18" charset="0"/>
              </a:rPr>
              <a:t>The least increase in Sales from the Previous Year was for the Customer 3Lab, Ltd.</a:t>
            </a:r>
          </a:p>
        </p:txBody>
      </p:sp>
      <p:sp>
        <p:nvSpPr>
          <p:cNvPr id="4" name="Slide Number Placeholder 3">
            <a:extLst>
              <a:ext uri="{FF2B5EF4-FFF2-40B4-BE49-F238E27FC236}">
                <a16:creationId xmlns:a16="http://schemas.microsoft.com/office/drawing/2014/main" id="{761E36F6-EA8F-1A27-468F-714110E5281B}"/>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Tree>
    <p:extLst>
      <p:ext uri="{BB962C8B-B14F-4D97-AF65-F5344CB8AC3E}">
        <p14:creationId xmlns:p14="http://schemas.microsoft.com/office/powerpoint/2010/main" val="579588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24</a:t>
            </a:fld>
            <a:endParaRPr lang="en-US" dirty="0"/>
          </a:p>
        </p:txBody>
      </p:sp>
      <p:pic>
        <p:nvPicPr>
          <p:cNvPr id="13"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473962" y="383369"/>
            <a:ext cx="5089476" cy="4903117"/>
          </a:xfrm>
        </p:spPr>
      </p:pic>
      <p:sp>
        <p:nvSpPr>
          <p:cNvPr id="4" name="Text Placeholder 3">
            <a:extLst>
              <a:ext uri="{FF2B5EF4-FFF2-40B4-BE49-F238E27FC236}">
                <a16:creationId xmlns:a16="http://schemas.microsoft.com/office/drawing/2014/main" id="{5A5B8BAA-0824-D77E-9DC1-F8DAFB1E2E0C}"/>
              </a:ext>
            </a:extLst>
          </p:cNvPr>
          <p:cNvSpPr>
            <a:spLocks noGrp="1"/>
          </p:cNvSpPr>
          <p:nvPr>
            <p:ph type="body" sz="quarter" idx="16"/>
          </p:nvPr>
        </p:nvSpPr>
        <p:spPr>
          <a:xfrm>
            <a:off x="5929548" y="383369"/>
            <a:ext cx="5372096" cy="711200"/>
          </a:xfrm>
        </p:spPr>
        <p:txBody>
          <a:bodyPr/>
          <a:lstStyle/>
          <a:p>
            <a:r>
              <a:rPr lang="en-US" dirty="0">
                <a:latin typeface="Times New Roman" panose="02020603050405020304" pitchFamily="18" charset="0"/>
                <a:cs typeface="Times New Roman" panose="02020603050405020304" pitchFamily="18" charset="0"/>
              </a:rPr>
              <a:t>Issues Identified </a:t>
            </a:r>
            <a:endParaRPr lang="en-PK"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95F3A7F-8964-C013-0C7B-704ADD9D89CC}"/>
              </a:ext>
            </a:extLst>
          </p:cNvPr>
          <p:cNvSpPr txBox="1"/>
          <p:nvPr/>
        </p:nvSpPr>
        <p:spPr>
          <a:xfrm>
            <a:off x="6393679" y="1094570"/>
            <a:ext cx="4830330" cy="4191917"/>
          </a:xfrm>
          <a:prstGeom prst="rect">
            <a:avLst/>
          </a:prstGeom>
          <a:noFill/>
        </p:spPr>
        <p:txBody>
          <a:bodyPr wrap="square" rtlCol="0">
            <a:spAutoFit/>
          </a:bodyPr>
          <a:lstStyle/>
          <a:p>
            <a:pPr marL="342900" lvl="0" indent="-342900">
              <a:lnSpc>
                <a:spcPct val="115000"/>
              </a:lnSpc>
              <a:buFont typeface="Symbol" panose="05050102010706020507" pitchFamily="18" charset="2"/>
              <a:buChar char=""/>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Sales of Products 6,8,14,10,12,3 and, 4 are very low across every year.</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Many cities which have less than 1% share in the sales.</a:t>
            </a:r>
          </a:p>
          <a:p>
            <a:pPr marL="342900" lvl="0" indent="-342900">
              <a:lnSpc>
                <a:spcPct val="115000"/>
              </a:lnSpc>
              <a:buFont typeface="Symbol" panose="05050102010706020507" pitchFamily="18" charset="2"/>
              <a:buChar char=""/>
            </a:pPr>
            <a:r>
              <a:rPr lang="en-US"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December 2019 produced a significant decrease in Sales.</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Wholesale products account for 53% of the profits, so there is a need to focus more on the Distributor and Export.</a:t>
            </a:r>
          </a:p>
          <a:p>
            <a:pPr marL="342900" lvl="0" indent="-342900">
              <a:lnSpc>
                <a:spcPct val="115000"/>
              </a:lnSpc>
              <a:buFont typeface="Symbol" panose="05050102010706020507" pitchFamily="18" charset="2"/>
              <a:buChar char=""/>
            </a:pPr>
            <a:r>
              <a:rPr lang="en-US"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There is a need to focus on the Customer 3Lab, Ltd as they have produced the least increase in sales from the previous year.</a:t>
            </a:r>
            <a:endParaRPr lang="en-PK"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PK" dirty="0"/>
          </a:p>
        </p:txBody>
      </p:sp>
    </p:spTree>
    <p:extLst>
      <p:ext uri="{BB962C8B-B14F-4D97-AF65-F5344CB8AC3E}">
        <p14:creationId xmlns:p14="http://schemas.microsoft.com/office/powerpoint/2010/main" val="314967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Key Performance Indicators</a:t>
            </a:r>
          </a:p>
        </p:txBody>
      </p:sp>
      <p:pic>
        <p:nvPicPr>
          <p:cNvPr id="22" name="Picture Placeholder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57" t="-6122" r="-17857" b="-6122"/>
          <a:stretch/>
        </p:blipFill>
        <p:spPr>
          <a:xfrm>
            <a:off x="876300" y="1739900"/>
            <a:ext cx="1689100" cy="1397000"/>
          </a:xfrm>
        </p:spPr>
      </p:pic>
      <p:pic>
        <p:nvPicPr>
          <p:cNvPr id="26" name="Picture Placeholder 25">
            <a:extLst>
              <a:ext uri="{FF2B5EF4-FFF2-40B4-BE49-F238E27FC236}">
                <a16:creationId xmlns:a16="http://schemas.microsoft.com/office/drawing/2014/main" id="{2AD0E03E-80ED-4CBF-B567-3E1EAB01FD41}"/>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293" t="-6483" r="-18293" b="-6483"/>
          <a:stretch/>
        </p:blipFill>
        <p:spPr>
          <a:xfrm>
            <a:off x="3829813" y="4263232"/>
            <a:ext cx="1689100" cy="1397000"/>
          </a:xfrm>
        </p:spPr>
      </p:pic>
      <p:pic>
        <p:nvPicPr>
          <p:cNvPr id="24" name="Picture Placeholder 23">
            <a:extLst>
              <a:ext uri="{FF2B5EF4-FFF2-40B4-BE49-F238E27FC236}">
                <a16:creationId xmlns:a16="http://schemas.microsoft.com/office/drawing/2014/main" id="{F1E0AF3E-867C-4F0D-8325-9DC9A985B42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501" t="-5000" r="-16501" b="-5000"/>
          <a:stretch/>
        </p:blipFill>
        <p:spPr>
          <a:xfrm>
            <a:off x="6744524" y="1739900"/>
            <a:ext cx="1689100" cy="1397000"/>
          </a:xfrm>
        </p:spPr>
      </p:pic>
      <p:pic>
        <p:nvPicPr>
          <p:cNvPr id="28" name="Picture Placeholder 27">
            <a:extLst>
              <a:ext uri="{FF2B5EF4-FFF2-40B4-BE49-F238E27FC236}">
                <a16:creationId xmlns:a16="http://schemas.microsoft.com/office/drawing/2014/main" id="{43BC7054-E269-4210-98F5-65D48506672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293" t="-6483" r="-18293" b="-6483"/>
          <a:stretch/>
        </p:blipFill>
        <p:spPr>
          <a:xfrm>
            <a:off x="9659235" y="4263232"/>
            <a:ext cx="1689100" cy="1397000"/>
          </a:xfrm>
        </p:spPr>
      </p:pic>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p:txBody>
          <a:bodyPr/>
          <a:lstStyle/>
          <a:p>
            <a:r>
              <a:rPr lang="en-US" sz="4400" b="1" dirty="0">
                <a:latin typeface="Times New Roman" panose="02020603050405020304" pitchFamily="18" charset="0"/>
                <a:cs typeface="Times New Roman" panose="02020603050405020304" pitchFamily="18" charset="0"/>
              </a:rPr>
              <a:t>Sales </a:t>
            </a:r>
          </a:p>
          <a:p>
            <a:r>
              <a:rPr lang="en-US" sz="4400" b="1" dirty="0">
                <a:latin typeface="Times New Roman" panose="02020603050405020304" pitchFamily="18" charset="0"/>
                <a:cs typeface="Times New Roman" panose="02020603050405020304" pitchFamily="18" charset="0"/>
              </a:rPr>
              <a:t>154.7M</a:t>
            </a: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sz="4400" b="1" dirty="0">
                <a:latin typeface="Times New Roman" panose="02020603050405020304" pitchFamily="18" charset="0"/>
                <a:cs typeface="Times New Roman" panose="02020603050405020304" pitchFamily="18" charset="0"/>
              </a:rPr>
              <a:t>Profit</a:t>
            </a:r>
          </a:p>
          <a:p>
            <a:r>
              <a:rPr lang="en-US" sz="4400" b="1" dirty="0">
                <a:latin typeface="Times New Roman" panose="02020603050405020304" pitchFamily="18" charset="0"/>
                <a:cs typeface="Times New Roman" panose="02020603050405020304" pitchFamily="18" charset="0"/>
              </a:rPr>
              <a:t>57.79M</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a:xfrm>
            <a:off x="6420674" y="3857625"/>
            <a:ext cx="2336800" cy="1854200"/>
          </a:xfrm>
        </p:spPr>
        <p:txBody>
          <a:bodyPr/>
          <a:lstStyle/>
          <a:p>
            <a:r>
              <a:rPr lang="en-US" sz="4400" b="1" dirty="0">
                <a:latin typeface="Times New Roman" panose="02020603050405020304" pitchFamily="18" charset="0"/>
                <a:cs typeface="Times New Roman" panose="02020603050405020304" pitchFamily="18" charset="0"/>
              </a:rPr>
              <a:t>Profit Margin</a:t>
            </a:r>
          </a:p>
          <a:p>
            <a:r>
              <a:rPr lang="en-US" sz="4400" b="1" dirty="0">
                <a:latin typeface="Times New Roman" panose="02020603050405020304" pitchFamily="18" charset="0"/>
                <a:cs typeface="Times New Roman" panose="02020603050405020304" pitchFamily="18" charset="0"/>
              </a:rPr>
              <a:t>37.39%</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a:xfrm>
            <a:off x="9228841" y="1595835"/>
            <a:ext cx="2443344" cy="1958070"/>
          </a:xfrm>
        </p:spPr>
        <p:txBody>
          <a:bodyPr anchor="b"/>
          <a:lstStyle/>
          <a:p>
            <a:r>
              <a:rPr lang="en-US" sz="4400" b="1" dirty="0">
                <a:latin typeface="Times New Roman" panose="02020603050405020304" pitchFamily="18" charset="0"/>
                <a:cs typeface="Times New Roman" panose="02020603050405020304" pitchFamily="18" charset="0"/>
              </a:rPr>
              <a:t>Products Sold </a:t>
            </a:r>
          </a:p>
          <a:p>
            <a:r>
              <a:rPr lang="en-US" sz="4400" b="1" dirty="0">
                <a:latin typeface="Times New Roman" panose="02020603050405020304" pitchFamily="18" charset="0"/>
                <a:cs typeface="Times New Roman" panose="02020603050405020304" pitchFamily="18" charset="0"/>
              </a:rPr>
              <a:t>68K</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25</a:t>
            </a:fld>
            <a:endParaRPr lang="en-US" dirty="0"/>
          </a:p>
        </p:txBody>
      </p:sp>
    </p:spTree>
    <p:extLst>
      <p:ext uri="{BB962C8B-B14F-4D97-AF65-F5344CB8AC3E}">
        <p14:creationId xmlns:p14="http://schemas.microsoft.com/office/powerpoint/2010/main" val="1163063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C3F776C4-0ADE-0372-09D3-1FA716F58C19}"/>
              </a:ext>
            </a:extLst>
          </p:cNvPr>
          <p:cNvPicPr>
            <a:picLocks noGrp="1" noChangeAspect="1"/>
          </p:cNvPicPr>
          <p:nvPr>
            <p:ph type="pic" sz="quarter" idx="13"/>
          </p:nvPr>
        </p:nvPicPr>
        <p:blipFill>
          <a:blip r:embed="rId2"/>
          <a:srcRect t="4885" b="4885"/>
          <a:stretch>
            <a:fillRect/>
          </a:stretch>
        </p:blipFill>
        <p:spPr>
          <a:xfrm>
            <a:off x="298450" y="205158"/>
            <a:ext cx="11520488" cy="6300788"/>
          </a:xfrm>
        </p:spPr>
      </p:pic>
      <p:sp>
        <p:nvSpPr>
          <p:cNvPr id="3" name="Slide Number Placeholder 2">
            <a:extLst>
              <a:ext uri="{FF2B5EF4-FFF2-40B4-BE49-F238E27FC236}">
                <a16:creationId xmlns:a16="http://schemas.microsoft.com/office/drawing/2014/main" id="{4AAE174C-5E99-D176-2587-35471C92459E}"/>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26</a:t>
            </a:fld>
            <a:endParaRPr lang="en-US" dirty="0"/>
          </a:p>
        </p:txBody>
      </p:sp>
      <p:sp>
        <p:nvSpPr>
          <p:cNvPr id="15" name="TextBox 14">
            <a:extLst>
              <a:ext uri="{FF2B5EF4-FFF2-40B4-BE49-F238E27FC236}">
                <a16:creationId xmlns:a16="http://schemas.microsoft.com/office/drawing/2014/main" id="{7E9BEA38-FD7F-0B7B-87F7-550858A9D04C}"/>
              </a:ext>
            </a:extLst>
          </p:cNvPr>
          <p:cNvSpPr txBox="1"/>
          <p:nvPr/>
        </p:nvSpPr>
        <p:spPr>
          <a:xfrm>
            <a:off x="6330462" y="4339604"/>
            <a:ext cx="5205046" cy="1569660"/>
          </a:xfrm>
          <a:prstGeom prst="rect">
            <a:avLst/>
          </a:prstGeom>
          <a:noFill/>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DASHBOARD LAYOUT</a:t>
            </a:r>
            <a:endParaRPr lang="en-PK"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140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45E04B-9DAC-1A14-3CBD-5AED3B61B871}"/>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27</a:t>
            </a:fld>
            <a:endParaRPr lang="en-US" dirty="0"/>
          </a:p>
        </p:txBody>
      </p:sp>
      <p:pic>
        <p:nvPicPr>
          <p:cNvPr id="18" name="Picture 17">
            <a:extLst>
              <a:ext uri="{FF2B5EF4-FFF2-40B4-BE49-F238E27FC236}">
                <a16:creationId xmlns:a16="http://schemas.microsoft.com/office/drawing/2014/main" id="{D307910B-0764-4CB0-FE77-3C3AA5FC0A2F}"/>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426000" y="214925"/>
            <a:ext cx="11340000" cy="6428151"/>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96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Likes Images – Browse 40,382 Stock Photos, Vectors, and Video |  Adobe Stock">
            <a:extLst>
              <a:ext uri="{FF2B5EF4-FFF2-40B4-BE49-F238E27FC236}">
                <a16:creationId xmlns:a16="http://schemas.microsoft.com/office/drawing/2014/main" id="{FAD64B9B-7848-FEBC-5F15-98DCB7689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63" y="296862"/>
            <a:ext cx="10767673" cy="621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89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11FCCDD-BAA4-9368-3F82-851E7650AFAE}"/>
              </a:ext>
            </a:extLst>
          </p:cNvPr>
          <p:cNvPicPr>
            <a:picLocks noGrp="1" noChangeAspect="1"/>
          </p:cNvPicPr>
          <p:nvPr>
            <p:ph type="pic" sz="quarter" idx="10"/>
          </p:nvPr>
        </p:nvPicPr>
        <p:blipFill>
          <a:blip r:embed="rId2"/>
          <a:srcRect l="10509" r="10509"/>
          <a:stretch/>
        </p:blipFill>
        <p:spPr/>
      </p:pic>
      <p:sp>
        <p:nvSpPr>
          <p:cNvPr id="5" name="Title 4">
            <a:extLst>
              <a:ext uri="{FF2B5EF4-FFF2-40B4-BE49-F238E27FC236}">
                <a16:creationId xmlns:a16="http://schemas.microsoft.com/office/drawing/2014/main" id="{E707C754-4B89-8B39-D813-F6E6654FA441}"/>
              </a:ext>
            </a:extLst>
          </p:cNvPr>
          <p:cNvSpPr>
            <a:spLocks noGrp="1"/>
          </p:cNvSpPr>
          <p:nvPr>
            <p:ph type="ctrTitle"/>
          </p:nvPr>
        </p:nvSpPr>
        <p:spPr/>
        <p:txBody>
          <a:bodyPr/>
          <a:lstStyle/>
          <a:p>
            <a:pPr algn="ctr"/>
            <a:r>
              <a:rPr lang="en-US" dirty="0"/>
              <a:t>  </a:t>
            </a:r>
            <a:r>
              <a:rPr lang="en-US" dirty="0">
                <a:latin typeface="Times New Roman" panose="02020603050405020304" pitchFamily="18" charset="0"/>
                <a:cs typeface="Times New Roman" panose="02020603050405020304" pitchFamily="18" charset="0"/>
              </a:rPr>
              <a:t>ETL</a:t>
            </a:r>
            <a:endParaRPr lang="en-PK"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F79F148D-8432-D652-B53E-087056DD183E}"/>
              </a:ext>
            </a:extLst>
          </p:cNvPr>
          <p:cNvSpPr>
            <a:spLocks noGrp="1"/>
          </p:cNvSpPr>
          <p:nvPr>
            <p:ph type="subTitle" idx="1"/>
          </p:nvPr>
        </p:nvSpPr>
        <p:spPr/>
        <p:txBody>
          <a:bodyPr/>
          <a:lstStyle/>
          <a:p>
            <a:endParaRPr lang="en-PK" dirty="0"/>
          </a:p>
        </p:txBody>
      </p:sp>
    </p:spTree>
    <p:extLst>
      <p:ext uri="{BB962C8B-B14F-4D97-AF65-F5344CB8AC3E}">
        <p14:creationId xmlns:p14="http://schemas.microsoft.com/office/powerpoint/2010/main" val="97056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png" descr="A screenshot of a computer&#10;&#10;Description automatically generated">
            <a:extLst>
              <a:ext uri="{FF2B5EF4-FFF2-40B4-BE49-F238E27FC236}">
                <a16:creationId xmlns:a16="http://schemas.microsoft.com/office/drawing/2014/main" id="{30512EAB-F28A-C878-1298-675EF142A4C8}"/>
              </a:ext>
            </a:extLst>
          </p:cNvPr>
          <p:cNvPicPr/>
          <p:nvPr/>
        </p:nvPicPr>
        <p:blipFill>
          <a:blip r:embed="rId2"/>
          <a:srcRect b="4383"/>
          <a:stretch>
            <a:fillRect/>
          </a:stretch>
        </p:blipFill>
        <p:spPr>
          <a:xfrm>
            <a:off x="335756" y="312623"/>
            <a:ext cx="11520488" cy="6196241"/>
          </a:xfrm>
          <a:prstGeom prst="rect">
            <a:avLst/>
          </a:prstGeom>
          <a:noFill/>
          <a:ln/>
        </p:spPr>
      </p:pic>
    </p:spTree>
    <p:extLst>
      <p:ext uri="{BB962C8B-B14F-4D97-AF65-F5344CB8AC3E}">
        <p14:creationId xmlns:p14="http://schemas.microsoft.com/office/powerpoint/2010/main" val="205579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7.png">
            <a:extLst>
              <a:ext uri="{FF2B5EF4-FFF2-40B4-BE49-F238E27FC236}">
                <a16:creationId xmlns:a16="http://schemas.microsoft.com/office/drawing/2014/main" id="{44DB9AB4-DEA9-3698-D321-DC479A767211}"/>
              </a:ext>
            </a:extLst>
          </p:cNvPr>
          <p:cNvPicPr/>
          <p:nvPr/>
        </p:nvPicPr>
        <p:blipFill rotWithShape="1">
          <a:blip r:embed="rId2"/>
          <a:srcRect b="3914"/>
          <a:stretch/>
        </p:blipFill>
        <p:spPr bwMode="auto">
          <a:xfrm>
            <a:off x="335756" y="297427"/>
            <a:ext cx="11520488" cy="62266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037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7.png">
            <a:extLst>
              <a:ext uri="{FF2B5EF4-FFF2-40B4-BE49-F238E27FC236}">
                <a16:creationId xmlns:a16="http://schemas.microsoft.com/office/drawing/2014/main" id="{50A8827F-9D92-4ECB-A0EF-F3005EC2C181}"/>
              </a:ext>
            </a:extLst>
          </p:cNvPr>
          <p:cNvPicPr/>
          <p:nvPr/>
        </p:nvPicPr>
        <p:blipFill rotWithShape="1">
          <a:blip r:embed="rId2"/>
          <a:srcRect t="2770" r="-1" b="-1"/>
          <a:stretch/>
        </p:blipFill>
        <p:spPr bwMode="auto">
          <a:xfrm>
            <a:off x="335756" y="260350"/>
            <a:ext cx="11520488" cy="63007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186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1.png">
            <a:extLst>
              <a:ext uri="{FF2B5EF4-FFF2-40B4-BE49-F238E27FC236}">
                <a16:creationId xmlns:a16="http://schemas.microsoft.com/office/drawing/2014/main" id="{443463CB-C6F6-6C0B-B785-EF8ADCB2F9F3}"/>
              </a:ext>
            </a:extLst>
          </p:cNvPr>
          <p:cNvPicPr/>
          <p:nvPr/>
        </p:nvPicPr>
        <p:blipFill rotWithShape="1">
          <a:blip r:embed="rId2"/>
          <a:srcRect b="4344"/>
          <a:stretch/>
        </p:blipFill>
        <p:spPr bwMode="auto">
          <a:xfrm>
            <a:off x="335756" y="311360"/>
            <a:ext cx="11520488" cy="61987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139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9.png" descr="A screenshot of a computer&#10;&#10;Description automatically generated">
            <a:extLst>
              <a:ext uri="{FF2B5EF4-FFF2-40B4-BE49-F238E27FC236}">
                <a16:creationId xmlns:a16="http://schemas.microsoft.com/office/drawing/2014/main" id="{8730F1F6-8CE2-A74B-EE7E-16C813B84E04}"/>
              </a:ext>
            </a:extLst>
          </p:cNvPr>
          <p:cNvPicPr/>
          <p:nvPr/>
        </p:nvPicPr>
        <p:blipFill rotWithShape="1">
          <a:blip r:embed="rId2"/>
          <a:srcRect b="4989"/>
          <a:stretch/>
        </p:blipFill>
        <p:spPr bwMode="auto">
          <a:xfrm>
            <a:off x="335756" y="332258"/>
            <a:ext cx="11520488" cy="61569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995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11FCCDD-BAA4-9368-3F82-851E7650AFAE}"/>
              </a:ext>
            </a:extLst>
          </p:cNvPr>
          <p:cNvPicPr>
            <a:picLocks noGrp="1" noChangeAspect="1"/>
          </p:cNvPicPr>
          <p:nvPr>
            <p:ph type="pic" sz="quarter" idx="10"/>
          </p:nvPr>
        </p:nvPicPr>
        <p:blipFill>
          <a:blip r:embed="rId2"/>
          <a:srcRect l="10509" r="10509"/>
          <a:stretch/>
        </p:blipFill>
        <p:spPr/>
      </p:pic>
      <p:sp>
        <p:nvSpPr>
          <p:cNvPr id="5" name="Title 4">
            <a:extLst>
              <a:ext uri="{FF2B5EF4-FFF2-40B4-BE49-F238E27FC236}">
                <a16:creationId xmlns:a16="http://schemas.microsoft.com/office/drawing/2014/main" id="{E707C754-4B89-8B39-D813-F6E6654FA441}"/>
              </a:ext>
            </a:extLst>
          </p:cNvPr>
          <p:cNvSpPr>
            <a:spLocks noGrp="1"/>
          </p:cNvSpPr>
          <p:nvPr>
            <p:ph type="ctrTitle"/>
          </p:nvPr>
        </p:nvSpPr>
        <p:spPr/>
        <p:txBody>
          <a:bodyPr>
            <a:normAutofit fontScale="90000"/>
          </a:bodyPr>
          <a:lstStyle/>
          <a:p>
            <a:pPr algn="ctr"/>
            <a:r>
              <a:rPr lang="en-US" dirty="0">
                <a:latin typeface="Times New Roman" panose="02020603050405020304" pitchFamily="18" charset="0"/>
                <a:cs typeface="Times New Roman" panose="02020603050405020304" pitchFamily="18" charset="0"/>
              </a:rPr>
              <a:t>Data Analysis Expressions  (DAX) </a:t>
            </a:r>
            <a:endParaRPr lang="en-PK"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F79F148D-8432-D652-B53E-087056DD183E}"/>
              </a:ext>
            </a:extLst>
          </p:cNvPr>
          <p:cNvSpPr>
            <a:spLocks noGrp="1"/>
          </p:cNvSpPr>
          <p:nvPr>
            <p:ph type="subTitle" idx="1"/>
          </p:nvPr>
        </p:nvSpPr>
        <p:spPr/>
        <p:txBody>
          <a:bodyPr/>
          <a:lstStyle/>
          <a:p>
            <a:endParaRPr lang="en-PK" dirty="0"/>
          </a:p>
        </p:txBody>
      </p:sp>
    </p:spTree>
    <p:extLst>
      <p:ext uri="{BB962C8B-B14F-4D97-AF65-F5344CB8AC3E}">
        <p14:creationId xmlns:p14="http://schemas.microsoft.com/office/powerpoint/2010/main" val="3799628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699</TotalTime>
  <Words>731</Words>
  <Application>Microsoft Office PowerPoint</Application>
  <PresentationFormat>Widescreen</PresentationFormat>
  <Paragraphs>92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Symbol</vt:lpstr>
      <vt:lpstr>Tahoma</vt:lpstr>
      <vt:lpstr>Times New Roman</vt:lpstr>
      <vt:lpstr>Office Theme</vt:lpstr>
      <vt:lpstr>Business Intelligence Project</vt:lpstr>
      <vt:lpstr>Data set: </vt:lpstr>
      <vt:lpstr>  ETL</vt:lpstr>
      <vt:lpstr>PowerPoint Presentation</vt:lpstr>
      <vt:lpstr>PowerPoint Presentation</vt:lpstr>
      <vt:lpstr>PowerPoint Presentation</vt:lpstr>
      <vt:lpstr>PowerPoint Presentation</vt:lpstr>
      <vt:lpstr>PowerPoint Presentation</vt:lpstr>
      <vt:lpstr>Data Analysis Expressions  (DAX) </vt:lpstr>
      <vt:lpstr>PowerPoint Presentation</vt:lpstr>
      <vt:lpstr>Data Modeling</vt:lpstr>
      <vt:lpstr>PowerPoint Presentation</vt:lpstr>
      <vt:lpstr>  MEASURES</vt:lpstr>
      <vt:lpstr>PowerPoint Presentation</vt:lpstr>
      <vt:lpstr>PowerPoint Presentation</vt:lpstr>
      <vt:lpstr>PowerPoint Presentation</vt:lpstr>
      <vt:lpstr>PowerPoint Presentation</vt:lpstr>
      <vt:lpstr>PowerPoint Presentation</vt:lpstr>
      <vt:lpstr>Sales By City</vt:lpstr>
      <vt:lpstr>Current Year Sales and Previous Year Sales per Product</vt:lpstr>
      <vt:lpstr> Current Year Sales vs Previous Year Sales per Month </vt:lpstr>
      <vt:lpstr>Total Profit, Profit Last Year, and Profit Margin per Channel </vt:lpstr>
      <vt:lpstr>Current Year Sales vs Previous Year Sales per Customer Names  </vt:lpstr>
      <vt:lpstr>PowerPoint Presentation</vt:lpstr>
      <vt:lpstr>Key Performance Indicators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Project</dc:title>
  <dc:creator>User</dc:creator>
  <cp:lastModifiedBy>Reeha Khan</cp:lastModifiedBy>
  <cp:revision>5</cp:revision>
  <dcterms:created xsi:type="dcterms:W3CDTF">2023-12-20T15:57:16Z</dcterms:created>
  <dcterms:modified xsi:type="dcterms:W3CDTF">2023-12-21T08:32:06Z</dcterms:modified>
</cp:coreProperties>
</file>